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8" r:id="rId3"/>
  </p:sldMasterIdLst>
  <p:notesMasterIdLst>
    <p:notesMasterId r:id="rId15"/>
  </p:notesMasterIdLst>
  <p:sldIdLst>
    <p:sldId id="630" r:id="rId4"/>
    <p:sldId id="1707" r:id="rId5"/>
    <p:sldId id="1708" r:id="rId6"/>
    <p:sldId id="1709" r:id="rId7"/>
    <p:sldId id="1711" r:id="rId8"/>
    <p:sldId id="1678" r:id="rId9"/>
    <p:sldId id="1712" r:id="rId10"/>
    <p:sldId id="1713" r:id="rId11"/>
    <p:sldId id="1714" r:id="rId12"/>
    <p:sldId id="1710" r:id="rId13"/>
    <p:sldId id="1603" r:id="rId14"/>
  </p:sldIdLst>
  <p:sldSz cx="9144000" cy="5143500" type="screen16x9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99CCFF"/>
    <a:srgbClr val="CC0099"/>
    <a:srgbClr val="EE58DC"/>
    <a:srgbClr val="008000"/>
    <a:srgbClr val="3399FF"/>
    <a:srgbClr val="6699FF"/>
    <a:srgbClr val="DDDDDD"/>
    <a:srgbClr val="E5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569" autoAdjust="0"/>
    <p:restoredTop sz="75914" autoAdjust="0"/>
  </p:normalViewPr>
  <p:slideViewPr>
    <p:cSldViewPr>
      <p:cViewPr>
        <p:scale>
          <a:sx n="240" d="100"/>
          <a:sy n="240" d="100"/>
        </p:scale>
        <p:origin x="1336" y="1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73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sh333159\Dropbox\PhD%20@%20LSHTM\3.%20Environmental%20Audit\4.%20Television%20Advertising\Final%20data_220115_9pm_peak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sh333159\Dropbox\PhD%20@%20LSHTM\3.%20Environmental%20Audit\4.%20Television%20Advertising\Final%20data_220115_9pm_peak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ddd!$C$44</c:f>
              <c:strCache>
                <c:ptCount val="1"/>
                <c:pt idx="0">
                  <c:v>Core ('healthy') foods</c:v>
                </c:pt>
              </c:strCache>
            </c:strRef>
          </c:tx>
          <c:marker>
            <c:symbol val="diamond"/>
            <c:size val="8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strRef>
              <c:f>ddd!$D$43:$R$43</c:f>
              <c:strCache>
                <c:ptCount val="15"/>
                <c:pt idx="0">
                  <c:v>07:00-08:00</c:v>
                </c:pt>
                <c:pt idx="1">
                  <c:v>08:00-09:00</c:v>
                </c:pt>
                <c:pt idx="2">
                  <c:v>09:00-10:00</c:v>
                </c:pt>
                <c:pt idx="3">
                  <c:v>10:00-11:00</c:v>
                </c:pt>
                <c:pt idx="4">
                  <c:v>11:00-12:00</c:v>
                </c:pt>
                <c:pt idx="5">
                  <c:v>12:00-13:00</c:v>
                </c:pt>
                <c:pt idx="6">
                  <c:v>13:00-14:00</c:v>
                </c:pt>
                <c:pt idx="7">
                  <c:v>14:00-15:00</c:v>
                </c:pt>
                <c:pt idx="8">
                  <c:v>15:00-16:00</c:v>
                </c:pt>
                <c:pt idx="9">
                  <c:v>16:00-17:00</c:v>
                </c:pt>
                <c:pt idx="10">
                  <c:v>17:00-18:00</c:v>
                </c:pt>
                <c:pt idx="11">
                  <c:v>18:00-19:00</c:v>
                </c:pt>
                <c:pt idx="12">
                  <c:v>19:00-20:00</c:v>
                </c:pt>
                <c:pt idx="13">
                  <c:v>20:00-21:00</c:v>
                </c:pt>
                <c:pt idx="14">
                  <c:v>21:00-22:00</c:v>
                </c:pt>
              </c:strCache>
            </c:strRef>
          </c:cat>
          <c:val>
            <c:numRef>
              <c:f>ddd!$D$44:$R$44</c:f>
              <c:numCache>
                <c:formatCode>###0</c:formatCode>
                <c:ptCount val="15"/>
                <c:pt idx="0">
                  <c:v>5.319148936170206</c:v>
                </c:pt>
                <c:pt idx="1">
                  <c:v>29.03225806451614</c:v>
                </c:pt>
                <c:pt idx="2">
                  <c:v>18.18181818181825</c:v>
                </c:pt>
                <c:pt idx="3">
                  <c:v>17.72151898734172</c:v>
                </c:pt>
                <c:pt idx="4">
                  <c:v>25.45454545454545</c:v>
                </c:pt>
                <c:pt idx="5">
                  <c:v>19.41747572815534</c:v>
                </c:pt>
                <c:pt idx="6">
                  <c:v>13.28125</c:v>
                </c:pt>
                <c:pt idx="7">
                  <c:v>16.26016260162595</c:v>
                </c:pt>
                <c:pt idx="8">
                  <c:v>33.89830508474585</c:v>
                </c:pt>
                <c:pt idx="9">
                  <c:v>22.09302325581393</c:v>
                </c:pt>
                <c:pt idx="10">
                  <c:v>19.78021978021972</c:v>
                </c:pt>
                <c:pt idx="11">
                  <c:v>15.74074074074071</c:v>
                </c:pt>
                <c:pt idx="12">
                  <c:v>13.25966850828732</c:v>
                </c:pt>
                <c:pt idx="13">
                  <c:v>9.722222222222223</c:v>
                </c:pt>
                <c:pt idx="14">
                  <c:v>18.51851851851853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ddd!$C$45</c:f>
              <c:strCache>
                <c:ptCount val="1"/>
                <c:pt idx="0">
                  <c:v>Miscellaneous foods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triangle"/>
            <c:size val="8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ddd!$D$43:$R$43</c:f>
              <c:strCache>
                <c:ptCount val="15"/>
                <c:pt idx="0">
                  <c:v>07:00-08:00</c:v>
                </c:pt>
                <c:pt idx="1">
                  <c:v>08:00-09:00</c:v>
                </c:pt>
                <c:pt idx="2">
                  <c:v>09:00-10:00</c:v>
                </c:pt>
                <c:pt idx="3">
                  <c:v>10:00-11:00</c:v>
                </c:pt>
                <c:pt idx="4">
                  <c:v>11:00-12:00</c:v>
                </c:pt>
                <c:pt idx="5">
                  <c:v>12:00-13:00</c:v>
                </c:pt>
                <c:pt idx="6">
                  <c:v>13:00-14:00</c:v>
                </c:pt>
                <c:pt idx="7">
                  <c:v>14:00-15:00</c:v>
                </c:pt>
                <c:pt idx="8">
                  <c:v>15:00-16:00</c:v>
                </c:pt>
                <c:pt idx="9">
                  <c:v>16:00-17:00</c:v>
                </c:pt>
                <c:pt idx="10">
                  <c:v>17:00-18:00</c:v>
                </c:pt>
                <c:pt idx="11">
                  <c:v>18:00-19:00</c:v>
                </c:pt>
                <c:pt idx="12">
                  <c:v>19:00-20:00</c:v>
                </c:pt>
                <c:pt idx="13">
                  <c:v>20:00-21:00</c:v>
                </c:pt>
                <c:pt idx="14">
                  <c:v>21:00-22:00</c:v>
                </c:pt>
              </c:strCache>
            </c:strRef>
          </c:cat>
          <c:val>
            <c:numRef>
              <c:f>ddd!$D$45:$R$45</c:f>
              <c:numCache>
                <c:formatCode>###0</c:formatCode>
                <c:ptCount val="15"/>
                <c:pt idx="0">
                  <c:v>48.93617021276601</c:v>
                </c:pt>
                <c:pt idx="1">
                  <c:v>33.33333333333333</c:v>
                </c:pt>
                <c:pt idx="2">
                  <c:v>36.36363636363619</c:v>
                </c:pt>
                <c:pt idx="3">
                  <c:v>45.56962025316454</c:v>
                </c:pt>
                <c:pt idx="4">
                  <c:v>38.18181818181814</c:v>
                </c:pt>
                <c:pt idx="5">
                  <c:v>35.92233009708738</c:v>
                </c:pt>
                <c:pt idx="6">
                  <c:v>40.6250000000001</c:v>
                </c:pt>
                <c:pt idx="7">
                  <c:v>47.15447154471534</c:v>
                </c:pt>
                <c:pt idx="8">
                  <c:v>37.28813559322034</c:v>
                </c:pt>
                <c:pt idx="9">
                  <c:v>36.04651162790697</c:v>
                </c:pt>
                <c:pt idx="10">
                  <c:v>38.46153846153845</c:v>
                </c:pt>
                <c:pt idx="11">
                  <c:v>37.03703703703702</c:v>
                </c:pt>
                <c:pt idx="12">
                  <c:v>21.54696132596685</c:v>
                </c:pt>
                <c:pt idx="13">
                  <c:v>34.02777777777778</c:v>
                </c:pt>
                <c:pt idx="14">
                  <c:v>21.16402116402116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ddd!$C$46</c:f>
              <c:strCache>
                <c:ptCount val="1"/>
                <c:pt idx="0">
                  <c:v>Non-core ('unhealthy') foods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ddd!$D$43:$R$43</c:f>
              <c:strCache>
                <c:ptCount val="15"/>
                <c:pt idx="0">
                  <c:v>07:00-08:00</c:v>
                </c:pt>
                <c:pt idx="1">
                  <c:v>08:00-09:00</c:v>
                </c:pt>
                <c:pt idx="2">
                  <c:v>09:00-10:00</c:v>
                </c:pt>
                <c:pt idx="3">
                  <c:v>10:00-11:00</c:v>
                </c:pt>
                <c:pt idx="4">
                  <c:v>11:00-12:00</c:v>
                </c:pt>
                <c:pt idx="5">
                  <c:v>12:00-13:00</c:v>
                </c:pt>
                <c:pt idx="6">
                  <c:v>13:00-14:00</c:v>
                </c:pt>
                <c:pt idx="7">
                  <c:v>14:00-15:00</c:v>
                </c:pt>
                <c:pt idx="8">
                  <c:v>15:00-16:00</c:v>
                </c:pt>
                <c:pt idx="9">
                  <c:v>16:00-17:00</c:v>
                </c:pt>
                <c:pt idx="10">
                  <c:v>17:00-18:00</c:v>
                </c:pt>
                <c:pt idx="11">
                  <c:v>18:00-19:00</c:v>
                </c:pt>
                <c:pt idx="12">
                  <c:v>19:00-20:00</c:v>
                </c:pt>
                <c:pt idx="13">
                  <c:v>20:00-21:00</c:v>
                </c:pt>
                <c:pt idx="14">
                  <c:v>21:00-22:00</c:v>
                </c:pt>
              </c:strCache>
            </c:strRef>
          </c:cat>
          <c:val>
            <c:numRef>
              <c:f>ddd!$D$46:$R$46</c:f>
              <c:numCache>
                <c:formatCode>###0</c:formatCode>
                <c:ptCount val="15"/>
                <c:pt idx="0">
                  <c:v>45.74468085106371</c:v>
                </c:pt>
                <c:pt idx="1">
                  <c:v>37.63440860215054</c:v>
                </c:pt>
                <c:pt idx="2">
                  <c:v>45.4545454545453</c:v>
                </c:pt>
                <c:pt idx="3">
                  <c:v>36.70886075949353</c:v>
                </c:pt>
                <c:pt idx="4">
                  <c:v>36.36363636363619</c:v>
                </c:pt>
                <c:pt idx="5">
                  <c:v>44.66019417475729</c:v>
                </c:pt>
                <c:pt idx="6">
                  <c:v>46.0937500000001</c:v>
                </c:pt>
                <c:pt idx="7">
                  <c:v>36.58536585365849</c:v>
                </c:pt>
                <c:pt idx="8">
                  <c:v>28.8135593220339</c:v>
                </c:pt>
                <c:pt idx="9">
                  <c:v>41.86046511627907</c:v>
                </c:pt>
                <c:pt idx="10">
                  <c:v>41.75824175824174</c:v>
                </c:pt>
                <c:pt idx="11">
                  <c:v>47.22222222222232</c:v>
                </c:pt>
                <c:pt idx="12">
                  <c:v>65.19337016574582</c:v>
                </c:pt>
                <c:pt idx="13">
                  <c:v>56.25</c:v>
                </c:pt>
                <c:pt idx="14">
                  <c:v>60.31746031746014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20950128"/>
        <c:axId val="-1520948080"/>
      </c:lineChart>
      <c:catAx>
        <c:axId val="-1520950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520948080"/>
        <c:crosses val="autoZero"/>
        <c:auto val="1"/>
        <c:lblAlgn val="ctr"/>
        <c:lblOffset val="100"/>
        <c:noMultiLvlLbl val="0"/>
      </c:catAx>
      <c:valAx>
        <c:axId val="-15209480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% of food advertisements</a:t>
                </a:r>
              </a:p>
            </c:rich>
          </c:tx>
          <c:layout>
            <c:manualLayout>
              <c:xMode val="edge"/>
              <c:yMode val="edge"/>
              <c:x val="0.00895856662933936"/>
              <c:y val="0.260830819837711"/>
            </c:manualLayout>
          </c:layout>
          <c:overlay val="0"/>
        </c:title>
        <c:numFmt formatCode="###0" sourceLinked="1"/>
        <c:majorTickMark val="out"/>
        <c:minorTickMark val="none"/>
        <c:tickLblPos val="nextTo"/>
        <c:crossAx val="-15209501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ddd!$C$44</c:f>
              <c:strCache>
                <c:ptCount val="1"/>
                <c:pt idx="0">
                  <c:v>Core ('healthy') foods</c:v>
                </c:pt>
              </c:strCache>
            </c:strRef>
          </c:tx>
          <c:marker>
            <c:symbol val="diamond"/>
            <c:size val="8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strRef>
              <c:f>ddd!$D$43:$R$43</c:f>
              <c:strCache>
                <c:ptCount val="15"/>
                <c:pt idx="0">
                  <c:v>07:00-08:00</c:v>
                </c:pt>
                <c:pt idx="1">
                  <c:v>08:00-09:00</c:v>
                </c:pt>
                <c:pt idx="2">
                  <c:v>09:00-10:00</c:v>
                </c:pt>
                <c:pt idx="3">
                  <c:v>10:00-11:00</c:v>
                </c:pt>
                <c:pt idx="4">
                  <c:v>11:00-12:00</c:v>
                </c:pt>
                <c:pt idx="5">
                  <c:v>12:00-13:00</c:v>
                </c:pt>
                <c:pt idx="6">
                  <c:v>13:00-14:00</c:v>
                </c:pt>
                <c:pt idx="7">
                  <c:v>14:00-15:00</c:v>
                </c:pt>
                <c:pt idx="8">
                  <c:v>15:00-16:00</c:v>
                </c:pt>
                <c:pt idx="9">
                  <c:v>16:00-17:00</c:v>
                </c:pt>
                <c:pt idx="10">
                  <c:v>17:00-18:00</c:v>
                </c:pt>
                <c:pt idx="11">
                  <c:v>18:00-19:00</c:v>
                </c:pt>
                <c:pt idx="12">
                  <c:v>19:00-20:00</c:v>
                </c:pt>
                <c:pt idx="13">
                  <c:v>20:00-21:00</c:v>
                </c:pt>
                <c:pt idx="14">
                  <c:v>21:00-22:00</c:v>
                </c:pt>
              </c:strCache>
            </c:strRef>
          </c:cat>
          <c:val>
            <c:numRef>
              <c:f>ddd!$D$44:$R$44</c:f>
              <c:numCache>
                <c:formatCode>###0</c:formatCode>
                <c:ptCount val="15"/>
                <c:pt idx="0">
                  <c:v>5.319148936170206</c:v>
                </c:pt>
                <c:pt idx="1">
                  <c:v>29.03225806451614</c:v>
                </c:pt>
                <c:pt idx="2">
                  <c:v>18.18181818181825</c:v>
                </c:pt>
                <c:pt idx="3">
                  <c:v>17.72151898734172</c:v>
                </c:pt>
                <c:pt idx="4">
                  <c:v>25.45454545454545</c:v>
                </c:pt>
                <c:pt idx="5">
                  <c:v>19.41747572815534</c:v>
                </c:pt>
                <c:pt idx="6">
                  <c:v>13.28125</c:v>
                </c:pt>
                <c:pt idx="7">
                  <c:v>16.26016260162594</c:v>
                </c:pt>
                <c:pt idx="8">
                  <c:v>33.89830508474585</c:v>
                </c:pt>
                <c:pt idx="9">
                  <c:v>22.09302325581393</c:v>
                </c:pt>
                <c:pt idx="10">
                  <c:v>19.78021978021972</c:v>
                </c:pt>
                <c:pt idx="11">
                  <c:v>15.74074074074071</c:v>
                </c:pt>
                <c:pt idx="12">
                  <c:v>13.25966850828732</c:v>
                </c:pt>
                <c:pt idx="13">
                  <c:v>9.722222222222223</c:v>
                </c:pt>
                <c:pt idx="14">
                  <c:v>18.51851851851853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ddd!$C$45</c:f>
              <c:strCache>
                <c:ptCount val="1"/>
                <c:pt idx="0">
                  <c:v>Miscellaneous foods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triangle"/>
            <c:size val="8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ddd!$D$43:$R$43</c:f>
              <c:strCache>
                <c:ptCount val="15"/>
                <c:pt idx="0">
                  <c:v>07:00-08:00</c:v>
                </c:pt>
                <c:pt idx="1">
                  <c:v>08:00-09:00</c:v>
                </c:pt>
                <c:pt idx="2">
                  <c:v>09:00-10:00</c:v>
                </c:pt>
                <c:pt idx="3">
                  <c:v>10:00-11:00</c:v>
                </c:pt>
                <c:pt idx="4">
                  <c:v>11:00-12:00</c:v>
                </c:pt>
                <c:pt idx="5">
                  <c:v>12:00-13:00</c:v>
                </c:pt>
                <c:pt idx="6">
                  <c:v>13:00-14:00</c:v>
                </c:pt>
                <c:pt idx="7">
                  <c:v>14:00-15:00</c:v>
                </c:pt>
                <c:pt idx="8">
                  <c:v>15:00-16:00</c:v>
                </c:pt>
                <c:pt idx="9">
                  <c:v>16:00-17:00</c:v>
                </c:pt>
                <c:pt idx="10">
                  <c:v>17:00-18:00</c:v>
                </c:pt>
                <c:pt idx="11">
                  <c:v>18:00-19:00</c:v>
                </c:pt>
                <c:pt idx="12">
                  <c:v>19:00-20:00</c:v>
                </c:pt>
                <c:pt idx="13">
                  <c:v>20:00-21:00</c:v>
                </c:pt>
                <c:pt idx="14">
                  <c:v>21:00-22:00</c:v>
                </c:pt>
              </c:strCache>
            </c:strRef>
          </c:cat>
          <c:val>
            <c:numRef>
              <c:f>ddd!$D$45:$R$45</c:f>
              <c:numCache>
                <c:formatCode>###0</c:formatCode>
                <c:ptCount val="15"/>
                <c:pt idx="0">
                  <c:v>48.93617021276601</c:v>
                </c:pt>
                <c:pt idx="1">
                  <c:v>33.33333333333333</c:v>
                </c:pt>
                <c:pt idx="2">
                  <c:v>36.36363636363618</c:v>
                </c:pt>
                <c:pt idx="3">
                  <c:v>45.56962025316454</c:v>
                </c:pt>
                <c:pt idx="4">
                  <c:v>38.18181818181814</c:v>
                </c:pt>
                <c:pt idx="5">
                  <c:v>35.92233009708738</c:v>
                </c:pt>
                <c:pt idx="6">
                  <c:v>40.6250000000001</c:v>
                </c:pt>
                <c:pt idx="7">
                  <c:v>47.15447154471534</c:v>
                </c:pt>
                <c:pt idx="8">
                  <c:v>37.28813559322034</c:v>
                </c:pt>
                <c:pt idx="9">
                  <c:v>36.04651162790697</c:v>
                </c:pt>
                <c:pt idx="10">
                  <c:v>38.46153846153845</c:v>
                </c:pt>
                <c:pt idx="11">
                  <c:v>37.03703703703702</c:v>
                </c:pt>
                <c:pt idx="12">
                  <c:v>21.54696132596685</c:v>
                </c:pt>
                <c:pt idx="13">
                  <c:v>34.02777777777778</c:v>
                </c:pt>
                <c:pt idx="14">
                  <c:v>21.16402116402116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ddd!$C$46</c:f>
              <c:strCache>
                <c:ptCount val="1"/>
                <c:pt idx="0">
                  <c:v>Non-core ('unhealthy') foods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ddd!$D$43:$R$43</c:f>
              <c:strCache>
                <c:ptCount val="15"/>
                <c:pt idx="0">
                  <c:v>07:00-08:00</c:v>
                </c:pt>
                <c:pt idx="1">
                  <c:v>08:00-09:00</c:v>
                </c:pt>
                <c:pt idx="2">
                  <c:v>09:00-10:00</c:v>
                </c:pt>
                <c:pt idx="3">
                  <c:v>10:00-11:00</c:v>
                </c:pt>
                <c:pt idx="4">
                  <c:v>11:00-12:00</c:v>
                </c:pt>
                <c:pt idx="5">
                  <c:v>12:00-13:00</c:v>
                </c:pt>
                <c:pt idx="6">
                  <c:v>13:00-14:00</c:v>
                </c:pt>
                <c:pt idx="7">
                  <c:v>14:00-15:00</c:v>
                </c:pt>
                <c:pt idx="8">
                  <c:v>15:00-16:00</c:v>
                </c:pt>
                <c:pt idx="9">
                  <c:v>16:00-17:00</c:v>
                </c:pt>
                <c:pt idx="10">
                  <c:v>17:00-18:00</c:v>
                </c:pt>
                <c:pt idx="11">
                  <c:v>18:00-19:00</c:v>
                </c:pt>
                <c:pt idx="12">
                  <c:v>19:00-20:00</c:v>
                </c:pt>
                <c:pt idx="13">
                  <c:v>20:00-21:00</c:v>
                </c:pt>
                <c:pt idx="14">
                  <c:v>21:00-22:00</c:v>
                </c:pt>
              </c:strCache>
            </c:strRef>
          </c:cat>
          <c:val>
            <c:numRef>
              <c:f>ddd!$D$46:$R$46</c:f>
              <c:numCache>
                <c:formatCode>###0</c:formatCode>
                <c:ptCount val="15"/>
                <c:pt idx="0">
                  <c:v>45.7446808510637</c:v>
                </c:pt>
                <c:pt idx="1">
                  <c:v>37.63440860215054</c:v>
                </c:pt>
                <c:pt idx="2">
                  <c:v>45.45454545454529</c:v>
                </c:pt>
                <c:pt idx="3">
                  <c:v>36.70886075949352</c:v>
                </c:pt>
                <c:pt idx="4">
                  <c:v>36.36363636363618</c:v>
                </c:pt>
                <c:pt idx="5">
                  <c:v>44.6601941747573</c:v>
                </c:pt>
                <c:pt idx="6">
                  <c:v>46.0937500000001</c:v>
                </c:pt>
                <c:pt idx="7">
                  <c:v>36.58536585365849</c:v>
                </c:pt>
                <c:pt idx="8">
                  <c:v>28.8135593220339</c:v>
                </c:pt>
                <c:pt idx="9">
                  <c:v>41.86046511627907</c:v>
                </c:pt>
                <c:pt idx="10">
                  <c:v>41.75824175824174</c:v>
                </c:pt>
                <c:pt idx="11">
                  <c:v>47.22222222222232</c:v>
                </c:pt>
                <c:pt idx="12">
                  <c:v>65.1933701657458</c:v>
                </c:pt>
                <c:pt idx="13">
                  <c:v>56.25</c:v>
                </c:pt>
                <c:pt idx="14">
                  <c:v>60.31746031746013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06557952"/>
        <c:axId val="-1506555904"/>
      </c:lineChart>
      <c:catAx>
        <c:axId val="-1506557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506555904"/>
        <c:crosses val="autoZero"/>
        <c:auto val="1"/>
        <c:lblAlgn val="ctr"/>
        <c:lblOffset val="100"/>
        <c:noMultiLvlLbl val="0"/>
      </c:catAx>
      <c:valAx>
        <c:axId val="-15065559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% of food advertisements</a:t>
                </a:r>
              </a:p>
            </c:rich>
          </c:tx>
          <c:layout>
            <c:manualLayout>
              <c:xMode val="edge"/>
              <c:yMode val="edge"/>
              <c:x val="0.00895856662933936"/>
              <c:y val="0.260830819837711"/>
            </c:manualLayout>
          </c:layout>
          <c:overlay val="0"/>
        </c:title>
        <c:numFmt formatCode="###0" sourceLinked="1"/>
        <c:majorTickMark val="out"/>
        <c:minorTickMark val="none"/>
        <c:tickLblPos val="nextTo"/>
        <c:crossAx val="-15065579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0.28125</cdr:x>
      <cdr:y>0.06466</cdr:y>
    </cdr:from>
    <cdr:to>
      <cdr:x>0.56125</cdr:x>
      <cdr:y>0.1283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219471"/>
          <a:ext cx="23042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0.28125</cdr:x>
      <cdr:y>0.06466</cdr:y>
    </cdr:from>
    <cdr:to>
      <cdr:x>0.56125</cdr:x>
      <cdr:y>0.1283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219471"/>
          <a:ext cx="23042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0.26012</cdr:x>
      <cdr:y>0.03334</cdr:y>
    </cdr:from>
    <cdr:to>
      <cdr:x>0.56125</cdr:x>
      <cdr:y>0.22325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0706" y="113179"/>
          <a:ext cx="2478150" cy="6446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 dirty="0" smtClean="0">
              <a:solidFill>
                <a:srgbClr val="FF0000"/>
              </a:solidFill>
              <a:latin typeface="Arial Black" charset="0"/>
              <a:ea typeface="Arial Black" charset="0"/>
              <a:cs typeface="Arial Black" charset="0"/>
            </a:rPr>
            <a:t>Absolute number of children in audience increases</a:t>
          </a:r>
          <a:endParaRPr lang="en-US" sz="1200" b="1" dirty="0">
            <a:solidFill>
              <a:srgbClr val="FF0000"/>
            </a:solidFill>
            <a:latin typeface="Arial Black" charset="0"/>
            <a:ea typeface="Arial Black" charset="0"/>
            <a:cs typeface="Arial Black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689" cy="512083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986" y="1"/>
            <a:ext cx="3076689" cy="512083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CA031878-DDEC-4361-9484-F5C73AB74CA4}" type="datetimeFigureOut">
              <a:rPr lang="en-GB" smtClean="0"/>
              <a:pPr/>
              <a:t>30/11/2016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57" y="4862146"/>
            <a:ext cx="5678790" cy="4605224"/>
          </a:xfrm>
          <a:prstGeom prst="rect">
            <a:avLst/>
          </a:prstGeom>
        </p:spPr>
        <p:txBody>
          <a:bodyPr vert="horz" lIns="94622" tIns="47311" rIns="94622" bIns="47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772"/>
            <a:ext cx="3076689" cy="512083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986" y="9720772"/>
            <a:ext cx="3076689" cy="512083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1F4995B0-0490-46C0-BFC2-F3739FC038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3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7CBD5-9EE0-48A2-AA1D-A9250E10BF8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4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27464"/>
            <a:ext cx="7772400" cy="1102519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815704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4400550"/>
            <a:ext cx="9144000" cy="74295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0">
                <a:solidFill>
                  <a:schemeClr val="lt1"/>
                </a:solidFill>
                <a:latin typeface="+mn-lt"/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4" y="4502948"/>
            <a:ext cx="1755775" cy="5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68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68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80312" cy="51435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5138064" y="0"/>
            <a:ext cx="400594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27462"/>
            <a:ext cx="7772400" cy="1102519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815704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4400550"/>
            <a:ext cx="9144000" cy="74295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515968"/>
            <a:ext cx="1922332" cy="45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07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5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0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1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9656"/>
            <a:ext cx="3852862" cy="3534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2350" y="1059656"/>
            <a:ext cx="3854450" cy="3534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4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30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46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67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50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96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68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68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31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5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27464"/>
            <a:ext cx="7772400" cy="1102519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815704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4400550"/>
            <a:ext cx="9144000" cy="74295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4" y="4502948"/>
            <a:ext cx="1755775" cy="5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853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54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6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9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9656"/>
            <a:ext cx="3852862" cy="3534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2350" y="1059656"/>
            <a:ext cx="3854450" cy="3534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2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99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63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35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85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56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68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68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81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80312" cy="51435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5138064" y="0"/>
            <a:ext cx="40059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2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6750" y="2652718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3" algn="ctr">
              <a:spcBef>
                <a:spcPts val="0"/>
              </a:spcBef>
              <a:buSzTx/>
              <a:buNone/>
              <a:defRPr sz="1700"/>
            </a:lvl2pPr>
            <a:lvl3pPr marL="0" indent="171446" algn="ctr">
              <a:spcBef>
                <a:spcPts val="0"/>
              </a:spcBef>
              <a:buSzTx/>
              <a:buNone/>
              <a:defRPr sz="1700"/>
            </a:lvl3pPr>
            <a:lvl4pPr marL="0" indent="257169" algn="ctr">
              <a:spcBef>
                <a:spcPts val="0"/>
              </a:spcBef>
              <a:buSzTx/>
              <a:buNone/>
              <a:defRPr sz="1700"/>
            </a:lvl4pPr>
            <a:lvl5pPr marL="0" indent="342891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/>
            </a:pPr>
            <a:r>
              <a:rPr sz="1700"/>
              <a:t>Textebene 1</a:t>
            </a:r>
          </a:p>
          <a:p>
            <a:pPr lvl="1">
              <a:defRPr sz="1800"/>
            </a:pPr>
            <a:r>
              <a:rPr sz="1700"/>
              <a:t>Textebene 2</a:t>
            </a:r>
          </a:p>
          <a:p>
            <a:pPr lvl="2">
              <a:defRPr sz="1800"/>
            </a:pPr>
            <a:r>
              <a:rPr sz="1700"/>
              <a:t>Textebene 3</a:t>
            </a:r>
          </a:p>
          <a:p>
            <a:pPr lvl="3">
              <a:defRPr sz="1800"/>
            </a:pPr>
            <a:r>
              <a:rPr sz="1700"/>
              <a:t>Textebene 4</a:t>
            </a:r>
          </a:p>
          <a:p>
            <a:pPr lvl="4">
              <a:defRPr sz="1800"/>
            </a:pPr>
            <a:r>
              <a:rPr sz="17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374994439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82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085850"/>
            <a:ext cx="7772400" cy="32575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5BB86D6-2386-4A8B-9A6B-57E621A090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9656"/>
            <a:ext cx="3852862" cy="3534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2350" y="1059656"/>
            <a:ext cx="3854450" cy="3534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168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9656"/>
            <a:ext cx="7859712" cy="35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C99B88D-B8AF-470B-9EC7-24123FF425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4400550"/>
            <a:ext cx="9144000" cy="74295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0">
                <a:solidFill>
                  <a:schemeClr val="lt1"/>
                </a:solidFill>
                <a:latin typeface="+mn-lt"/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1" y="4502948"/>
            <a:ext cx="1395264" cy="5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168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9656"/>
            <a:ext cx="7859712" cy="35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C99B88D-B8AF-470B-9EC7-24123FF4259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4400550"/>
            <a:ext cx="9144000" cy="74295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515968"/>
            <a:ext cx="1922332" cy="45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2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168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9656"/>
            <a:ext cx="7859712" cy="35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C99B88D-B8AF-470B-9EC7-24123FF4259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4400550"/>
            <a:ext cx="9144000" cy="74295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1" y="4502948"/>
            <a:ext cx="1395264" cy="5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65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4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chart" Target="../charts/chart1.xml"/><Relationship Id="rId5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chart" Target="../charts/chart2.xml"/><Relationship Id="rId5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image" Target="../media/image6.png"/><Relationship Id="rId5" Type="http://schemas.openxmlformats.org/officeDocument/2006/relationships/hyperlink" Target="http://www.adweek.com/news/technology/better-targeting-alcohol-brands-bet-big-digital-165357" TargetMode="External"/><Relationship Id="rId6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 idx="4294967295"/>
          </p:nvPr>
        </p:nvSpPr>
        <p:spPr>
          <a:xfrm>
            <a:off x="4246572" y="303610"/>
            <a:ext cx="4897437" cy="3402806"/>
          </a:xfrm>
        </p:spPr>
        <p:txBody>
          <a:bodyPr/>
          <a:lstStyle/>
          <a:p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200" dirty="0" smtClean="0">
              <a:solidFill>
                <a:schemeClr val="accent2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2987824" y="843558"/>
            <a:ext cx="604867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Revision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of the AVMS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Directive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rare window of opportunity for public health</a:t>
            </a:r>
            <a:endParaRPr lang="en-US" dirty="0">
              <a:solidFill>
                <a:srgbClr val="FFFF00"/>
              </a:solidFill>
              <a:latin typeface="+mj-lt"/>
            </a:endParaRPr>
          </a:p>
          <a:p>
            <a:pPr algn="ctr"/>
            <a:endParaRPr lang="en-US" sz="2400" dirty="0" smtClean="0">
              <a:solidFill>
                <a:srgbClr val="FFFF00"/>
              </a:solidFill>
              <a:latin typeface="+mj-lt"/>
            </a:endParaRPr>
          </a:p>
          <a:p>
            <a:pPr algn="ctr"/>
            <a:endParaRPr lang="en-US" sz="2400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Dr. 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Gauden 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Galea</a:t>
            </a:r>
          </a:p>
          <a:p>
            <a:pPr algn="ctr"/>
            <a:r>
              <a:rPr lang="en-US" sz="1600" b="0" dirty="0" smtClean="0">
                <a:solidFill>
                  <a:srgbClr val="FFFF00"/>
                </a:solidFill>
                <a:latin typeface="+mj-lt"/>
              </a:rPr>
              <a:t>galeag@who.int</a:t>
            </a:r>
            <a:endParaRPr lang="en-US" sz="2400" b="0" dirty="0" smtClean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en-US" sz="1400" b="0" dirty="0" smtClean="0">
                <a:solidFill>
                  <a:srgbClr val="FFFF00"/>
                </a:solidFill>
                <a:latin typeface="+mj-lt"/>
              </a:rPr>
              <a:t>Director, NCD and Promoting Health through the Life-Course, WHO/Europe</a:t>
            </a:r>
            <a:endParaRPr lang="en-US" sz="1400" b="0" dirty="0" smtClean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024">
        <p:fade/>
      </p:transition>
    </mc:Choice>
    <mc:Fallback>
      <p:transition spd="med" advTm="24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685"/>
            <a:ext cx="8507288" cy="857250"/>
          </a:xfrm>
        </p:spPr>
        <p:txBody>
          <a:bodyPr/>
          <a:lstStyle/>
          <a:p>
            <a:r>
              <a:rPr lang="en-US" dirty="0" smtClean="0"/>
              <a:t>Opportunity to advance protections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7574"/>
            <a:ext cx="8712968" cy="35349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Ensure that protections (in terms of reduction of exposure and use of persuasive techniques) extend to all AVMS equally and all marketing </a:t>
            </a:r>
            <a:r>
              <a:rPr lang="en-US" sz="2000" dirty="0" smtClean="0"/>
              <a:t>techniques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Think critically about whether self-regulatory approaches can help us achieve our public objectives: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Enforcement?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Sanctions?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Effective criteria underpinning policies?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1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49">
        <p:fade/>
      </p:transition>
    </mc:Choice>
    <mc:Fallback>
      <p:transition spd="med" advTm="34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95"/>
            <a:ext cx="9144000" cy="3653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7496"/>
            <a:ext cx="9144000" cy="1015663"/>
          </a:xfrm>
          <a:prstGeom prst="rect">
            <a:avLst/>
          </a:prstGeom>
          <a:solidFill>
            <a:schemeClr val="accent5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6"/>
                </a:solidFill>
              </a:rPr>
              <a:t>Thank You</a:t>
            </a:r>
            <a:endParaRPr lang="en-US" sz="6000" dirty="0">
              <a:solidFill>
                <a:schemeClr val="accent6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204">
        <p:fade/>
      </p:transition>
    </mc:Choice>
    <mc:Fallback>
      <p:transition spd="med" advTm="20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685"/>
            <a:ext cx="8507288" cy="857250"/>
          </a:xfrm>
        </p:spPr>
        <p:txBody>
          <a:bodyPr/>
          <a:lstStyle/>
          <a:p>
            <a:r>
              <a:rPr lang="en-US" dirty="0" smtClean="0"/>
              <a:t>Key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43558"/>
            <a:ext cx="8712968" cy="309634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EU Member States must respond to </a:t>
            </a:r>
            <a:r>
              <a:rPr lang="en-US" sz="2000" dirty="0"/>
              <a:t>the </a:t>
            </a:r>
            <a:r>
              <a:rPr lang="en-US" sz="2000" dirty="0" smtClean="0"/>
              <a:t>continuing problem of marketing for alcohol and HFSS foods – </a:t>
            </a:r>
            <a:r>
              <a:rPr lang="en-US" sz="2000" b="1" dirty="0" smtClean="0">
                <a:solidFill>
                  <a:srgbClr val="FF0000"/>
                </a:solidFill>
              </a:rPr>
              <a:t>continuation of status quo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inadequate</a:t>
            </a:r>
            <a:r>
              <a:rPr lang="en-US" sz="2000" dirty="0" smtClean="0"/>
              <a:t>;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There is a </a:t>
            </a:r>
            <a:r>
              <a:rPr lang="en-US" sz="2000" b="1" dirty="0">
                <a:solidFill>
                  <a:srgbClr val="FF0000"/>
                </a:solidFill>
              </a:rPr>
              <a:t>duty to protect </a:t>
            </a:r>
            <a:r>
              <a:rPr lang="en-US" sz="2000" dirty="0" smtClean="0"/>
              <a:t>children </a:t>
            </a:r>
            <a:r>
              <a:rPr lang="en-US" sz="2000" dirty="0" smtClean="0"/>
              <a:t>(&lt;18y) – </a:t>
            </a:r>
            <a:r>
              <a:rPr lang="en-US" sz="2000" dirty="0"/>
              <a:t>“parental responsibility” argument unfair and </a:t>
            </a:r>
            <a:r>
              <a:rPr lang="en-US" sz="2000" dirty="0" smtClean="0"/>
              <a:t>insufficient;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Offline</a:t>
            </a:r>
            <a:r>
              <a:rPr lang="en-US" sz="2000" dirty="0" smtClean="0"/>
              <a:t> </a:t>
            </a:r>
            <a:r>
              <a:rPr lang="en-US" sz="2000" dirty="0"/>
              <a:t>protections (e.g. TV restrictions) </a:t>
            </a:r>
            <a:r>
              <a:rPr lang="en-US" sz="2000" dirty="0" smtClean="0"/>
              <a:t>must be </a:t>
            </a:r>
            <a:r>
              <a:rPr lang="en-US" sz="2000" dirty="0"/>
              <a:t>extended to </a:t>
            </a:r>
            <a:r>
              <a:rPr lang="en-US" sz="2000" b="1" dirty="0" smtClean="0">
                <a:solidFill>
                  <a:srgbClr val="FF0000"/>
                </a:solidFill>
              </a:rPr>
              <a:t>online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areas</a:t>
            </a:r>
            <a:r>
              <a:rPr lang="en-US" sz="2000" dirty="0"/>
              <a:t>;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Practical implementation requires clear definitions: these should be </a:t>
            </a:r>
            <a:r>
              <a:rPr lang="en-US" sz="2000" b="1" dirty="0" smtClean="0">
                <a:solidFill>
                  <a:srgbClr val="FF0000"/>
                </a:solidFill>
              </a:rPr>
              <a:t>defined by governments</a:t>
            </a:r>
            <a:r>
              <a:rPr lang="en-US" sz="2000" dirty="0" smtClean="0"/>
              <a:t>, not commercial entities;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Action </a:t>
            </a:r>
            <a:r>
              <a:rPr lang="en-US" sz="2000" dirty="0"/>
              <a:t>on internet marketing – </a:t>
            </a:r>
            <a:r>
              <a:rPr lang="en-US" sz="2000" b="1" dirty="0">
                <a:solidFill>
                  <a:srgbClr val="FF0000"/>
                </a:solidFill>
              </a:rPr>
              <a:t>by its nature cross-border </a:t>
            </a:r>
            <a:r>
              <a:rPr lang="en-US" sz="2000" dirty="0"/>
              <a:t>– lends itself particularly well to EU level </a:t>
            </a:r>
            <a:r>
              <a:rPr lang="en-US" sz="2000" dirty="0" smtClean="0"/>
              <a:t>action.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8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055">
        <p:fade/>
      </p:transition>
    </mc:Choice>
    <mc:Fallback>
      <p:transition spd="med" advTm="107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685"/>
            <a:ext cx="8507288" cy="857250"/>
          </a:xfrm>
        </p:spPr>
        <p:txBody>
          <a:bodyPr/>
          <a:lstStyle/>
          <a:p>
            <a:r>
              <a:rPr lang="en-US" dirty="0" smtClean="0"/>
              <a:t>Issues of definition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43558"/>
            <a:ext cx="8712968" cy="35349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For both alcohol marketing and HFSS food, the proposed </a:t>
            </a:r>
            <a:r>
              <a:rPr lang="en-GB" sz="2000" dirty="0" smtClean="0"/>
              <a:t>scope of restrictions </a:t>
            </a:r>
            <a:r>
              <a:rPr lang="en-GB" sz="2000" dirty="0"/>
              <a:t>is extremely </a:t>
            </a:r>
            <a:r>
              <a:rPr lang="en-GB" sz="2000" dirty="0" smtClean="0"/>
              <a:t>narrow.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It has </a:t>
            </a:r>
            <a:r>
              <a:rPr lang="en-GB" sz="2000" dirty="0"/>
              <a:t>been established over and over again that children are exposed to AVMS commercial communications for </a:t>
            </a:r>
            <a:r>
              <a:rPr lang="en-GB" sz="2000" dirty="0" smtClean="0"/>
              <a:t>alcohol and HFSS foods beyond children’s programming or children’s websites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If we are serious about addressing this challenge, we need to </a:t>
            </a:r>
            <a:r>
              <a:rPr lang="en-GB" sz="2000" b="1" dirty="0" smtClean="0">
                <a:solidFill>
                  <a:srgbClr val="FF0000"/>
                </a:solidFill>
              </a:rPr>
              <a:t>tackle marketing that appeals to or targets children during popular viewing times and on websites of general appeal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9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999">
        <p:fade/>
      </p:transition>
    </mc:Choice>
    <mc:Fallback>
      <p:transition spd="med" advTm="58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685"/>
            <a:ext cx="8507288" cy="857250"/>
          </a:xfrm>
        </p:spPr>
        <p:txBody>
          <a:bodyPr/>
          <a:lstStyle/>
          <a:p>
            <a:r>
              <a:rPr lang="en-US" dirty="0" smtClean="0"/>
              <a:t>Understanding the “total exposure” factor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7574"/>
            <a:ext cx="8712968" cy="35349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 providing more freedom to commercial operators as to when to schedule their adverts (i.e. move from hourly limit to daily limit), revisions will facilitate a concentration around </a:t>
            </a:r>
            <a:r>
              <a:rPr lang="en-US" sz="2000" dirty="0" err="1" smtClean="0"/>
              <a:t>programmes</a:t>
            </a:r>
            <a:r>
              <a:rPr lang="en-US" sz="2000" dirty="0" smtClean="0"/>
              <a:t> popular with children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Clearly advertisers will choose slots with high audience numbers rather than </a:t>
            </a:r>
            <a:r>
              <a:rPr lang="en-US" sz="2000" dirty="0" smtClean="0"/>
              <a:t>low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This goes against </a:t>
            </a:r>
            <a:r>
              <a:rPr lang="en-US" sz="2000" b="1" dirty="0" smtClean="0">
                <a:solidFill>
                  <a:srgbClr val="FF0000"/>
                </a:solidFill>
              </a:rPr>
              <a:t>WHO recommendations to reduce </a:t>
            </a:r>
            <a:r>
              <a:rPr lang="en-US" sz="2000" b="1" dirty="0" smtClean="0">
                <a:solidFill>
                  <a:srgbClr val="FF0000"/>
                </a:solidFill>
              </a:rPr>
              <a:t>the </a:t>
            </a:r>
            <a:r>
              <a:rPr lang="en-US" sz="2000" b="1" dirty="0">
                <a:solidFill>
                  <a:srgbClr val="FF0000"/>
                </a:solidFill>
              </a:rPr>
              <a:t>total exposure of children to </a:t>
            </a:r>
            <a:r>
              <a:rPr lang="en-US" sz="2000" b="1" dirty="0" smtClean="0">
                <a:solidFill>
                  <a:srgbClr val="FF0000"/>
                </a:solidFill>
              </a:rPr>
              <a:t>alcohol and HFSS food marketing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8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883">
        <p:fade/>
      </p:transition>
    </mc:Choice>
    <mc:Fallback>
      <p:transition spd="med" advTm="54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6543"/>
            <a:ext cx="5482952" cy="2754306"/>
          </a:xfrm>
        </p:spPr>
      </p:pic>
      <p:sp>
        <p:nvSpPr>
          <p:cNvPr id="5" name="TextBox 4"/>
          <p:cNvSpPr txBox="1"/>
          <p:nvPr/>
        </p:nvSpPr>
        <p:spPr>
          <a:xfrm>
            <a:off x="539552" y="2522984"/>
            <a:ext cx="7920880" cy="1754326"/>
          </a:xfrm>
          <a:prstGeom prst="rect">
            <a:avLst/>
          </a:prstGeom>
          <a:solidFill>
            <a:srgbClr val="E5F2F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“Scientific, peer-reviewed papers show that high levels of advertising of less healthy foods continues to be found in several countries worldwide [where voluntary codes are in place]… we conclude that voluntary codes may not sufficiently reduce advertising of foods which undermine healthy diets or reduce children’s exposure to such advertising.”</a:t>
            </a:r>
            <a:r>
              <a:rPr lang="en-US" dirty="0"/>
              <a:t>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9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659">
        <p:fade/>
      </p:transition>
    </mc:Choice>
    <mc:Fallback>
      <p:transition spd="med" advTm="22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Malta: percentage of food advertisements aired each hour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022842"/>
              </p:ext>
            </p:extLst>
          </p:nvPr>
        </p:nvGraphicFramePr>
        <p:xfrm>
          <a:off x="457200" y="1059582"/>
          <a:ext cx="82296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3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51">
        <p:fade/>
      </p:transition>
    </mc:Choice>
    <mc:Fallback>
      <p:transition spd="med" advTm="21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Malta: percentage of food advertisements aired each hour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572585"/>
              </p:ext>
            </p:extLst>
          </p:nvPr>
        </p:nvGraphicFramePr>
        <p:xfrm>
          <a:off x="457200" y="1059582"/>
          <a:ext cx="82296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/>
          <p:cNvSpPr/>
          <p:nvPr/>
        </p:nvSpPr>
        <p:spPr bwMode="auto">
          <a:xfrm rot="20203062">
            <a:off x="5220072" y="1347614"/>
            <a:ext cx="3096344" cy="1944216"/>
          </a:xfrm>
          <a:prstGeom prst="ellipse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076056" y="1351061"/>
            <a:ext cx="792088" cy="32103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121">
        <p:fade/>
      </p:transition>
    </mc:Choice>
    <mc:Fallback>
      <p:transition spd="med" advTm="17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7474"/>
            <a:ext cx="6172200" cy="810090"/>
          </a:xfrm>
        </p:spPr>
        <p:txBody>
          <a:bodyPr/>
          <a:lstStyle/>
          <a:p>
            <a:pPr algn="ctr"/>
            <a:r>
              <a:rPr lang="en-GB" dirty="0" smtClean="0"/>
              <a:t>Alcohol Ads Go Digital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897564"/>
            <a:ext cx="3403593" cy="33483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 rot="16200000">
            <a:off x="5231355" y="1923843"/>
            <a:ext cx="3429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5"/>
              </a:rPr>
              <a:t>http://</a:t>
            </a:r>
            <a:r>
              <a:rPr lang="en-GB" dirty="0" smtClean="0">
                <a:hlinkClick r:id="rId5"/>
              </a:rPr>
              <a:t>www.adweek.com/news/technology/better-targeting-alcohol-brands-bet-big-digital-165357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442"/>
      </p:ext>
    </p:extLst>
  </p:cSld>
  <p:clrMapOvr>
    <a:masterClrMapping/>
  </p:clrMapOvr>
  <p:transition spd="slow" advTm="155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79712" y="249492"/>
            <a:ext cx="5184576" cy="975755"/>
          </a:xfrm>
        </p:spPr>
        <p:txBody>
          <a:bodyPr/>
          <a:lstStyle/>
          <a:p>
            <a:pPr algn="ctr"/>
            <a:r>
              <a:rPr lang="en-GB" sz="2700" dirty="0"/>
              <a:t>Finland: Regulating Digital Marketing of Alcohol</a:t>
            </a:r>
            <a:endParaRPr lang="en-GB" sz="27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383618"/>
            <a:ext cx="4320480" cy="22164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2789802" y="3758421"/>
            <a:ext cx="3429000" cy="669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Source: </a:t>
            </a:r>
            <a:r>
              <a:rPr lang="en-US" sz="1200" dirty="0" err="1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Marjatta</a:t>
            </a:r>
            <a:r>
              <a:rPr lang="en-US" sz="1200" dirty="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Montonen</a:t>
            </a:r>
            <a:r>
              <a:rPr lang="en-US" sz="1200" dirty="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/>
            <a:r>
              <a:rPr lang="en-US" sz="1050" dirty="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http://</a:t>
            </a:r>
            <a:r>
              <a:rPr lang="en-US" sz="1050" dirty="0" err="1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www.eurocare.org</a:t>
            </a:r>
            <a:r>
              <a:rPr lang="en-US" sz="1050" dirty="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>/montonen_6eapc </a:t>
            </a:r>
            <a:r>
              <a:rPr lang="en-US" sz="1500" dirty="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sz="1500" dirty="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en-US" sz="1500" dirty="0">
              <a:solidFill>
                <a:srgbClr val="00558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3384599" y="1304432"/>
            <a:ext cx="2374803" cy="2374803"/>
          </a:xfrm>
          <a:prstGeom prst="noSmoking">
            <a:avLst/>
          </a:prstGeom>
          <a:solidFill>
            <a:srgbClr val="FF0000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970828"/>
      </p:ext>
    </p:extLst>
  </p:cSld>
  <p:clrMapOvr>
    <a:masterClrMapping/>
  </p:clrMapOvr>
  <p:transition spd="slow" advTm="590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"/>
</p:tagLst>
</file>

<file path=ppt/theme/theme1.xml><?xml version="1.0" encoding="utf-8"?>
<a:theme xmlns:a="http://schemas.openxmlformats.org/drawingml/2006/main" name="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WHO-Europe-powerpoint-template-2010</Template>
  <TotalTime>8907</TotalTime>
  <Words>438</Words>
  <Application>Microsoft Macintosh PowerPoint</Application>
  <PresentationFormat>On-screen Show (16:9)</PresentationFormat>
  <Paragraphs>41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 Black</vt:lpstr>
      <vt:lpstr>Arial Narrow</vt:lpstr>
      <vt:lpstr>Calibri</vt:lpstr>
      <vt:lpstr>Arial</vt:lpstr>
      <vt:lpstr>WHO-Europe-powerpoint-template-2010</vt:lpstr>
      <vt:lpstr>1_WHO-Europe-powerpoint-template-2010</vt:lpstr>
      <vt:lpstr>2_WHO-Europe-powerpoint-template-2010</vt:lpstr>
      <vt:lpstr> </vt:lpstr>
      <vt:lpstr>Key messages</vt:lpstr>
      <vt:lpstr>Issues of definition </vt:lpstr>
      <vt:lpstr>Understanding the “total exposure” factor </vt:lpstr>
      <vt:lpstr>PowerPoint Presentation</vt:lpstr>
      <vt:lpstr>Malta: percentage of food advertisements aired each hour </vt:lpstr>
      <vt:lpstr>Malta: percentage of food advertisements aired each hour </vt:lpstr>
      <vt:lpstr>Alcohol Ads Go Digital</vt:lpstr>
      <vt:lpstr>Finland: Regulating Digital Marketing of Alcohol</vt:lpstr>
      <vt:lpstr>Opportunity to advance protections </vt:lpstr>
      <vt:lpstr>PowerPoint Presentation</vt:lpstr>
    </vt:vector>
  </TitlesOfParts>
  <Company>World Health Organization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Gauden Galea</dc:creator>
  <cp:lastModifiedBy>Gauden Galea</cp:lastModifiedBy>
  <cp:revision>851</cp:revision>
  <cp:lastPrinted>2013-11-13T10:29:40Z</cp:lastPrinted>
  <dcterms:created xsi:type="dcterms:W3CDTF">2012-07-16T12:48:44Z</dcterms:created>
  <dcterms:modified xsi:type="dcterms:W3CDTF">2016-11-30T12:38:09Z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-2108213790</vt:i4>
  </property>
  <property fmtid="{D5CDD505-2E9C-101B-9397-08002B2CF9AE}" pid="3" name="_NewReviewCycle">
    <vt:lpwstr/>
  </property>
  <property fmtid="{D5CDD505-2E9C-101B-9397-08002B2CF9AE}" pid="4" name="_EmailSubject">
    <vt:lpwstr>Slides for Brussels AVMS intervention</vt:lpwstr>
  </property>
  <property fmtid="{D5CDD505-2E9C-101B-9397-08002B2CF9AE}" pid="5" name="_AuthorEmail">
    <vt:lpwstr>jewellj@who.int</vt:lpwstr>
  </property>
  <property fmtid="{D5CDD505-2E9C-101B-9397-08002B2CF9AE}" pid="6" name="_AuthorEmailDisplayName">
    <vt:lpwstr>JEWELL, JO MARTIN</vt:lpwstr>
  </property>
</Properties>
</file>