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4268" r:id="rId2"/>
    <p:sldId id="4265" r:id="rId3"/>
    <p:sldId id="4264" r:id="rId4"/>
    <p:sldId id="4253" r:id="rId5"/>
    <p:sldId id="556" r:id="rId6"/>
    <p:sldId id="557" r:id="rId7"/>
    <p:sldId id="4245" r:id="rId8"/>
    <p:sldId id="4254" r:id="rId9"/>
    <p:sldId id="4267" r:id="rId10"/>
    <p:sldId id="551" r:id="rId11"/>
    <p:sldId id="260" r:id="rId12"/>
    <p:sldId id="4270" r:id="rId13"/>
    <p:sldId id="261" r:id="rId14"/>
    <p:sldId id="4271" r:id="rId15"/>
    <p:sldId id="267" r:id="rId16"/>
    <p:sldId id="4251" r:id="rId17"/>
    <p:sldId id="4247" r:id="rId18"/>
    <p:sldId id="4261" r:id="rId19"/>
    <p:sldId id="4262" r:id="rId20"/>
    <p:sldId id="4274" r:id="rId21"/>
    <p:sldId id="4250" r:id="rId22"/>
    <p:sldId id="4252" r:id="rId23"/>
    <p:sldId id="4257" r:id="rId24"/>
    <p:sldId id="547" r:id="rId25"/>
    <p:sldId id="4246" r:id="rId26"/>
    <p:sldId id="4249" r:id="rId27"/>
    <p:sldId id="4273" r:id="rId28"/>
    <p:sldId id="4258" r:id="rId29"/>
    <p:sldId id="284" r:id="rId30"/>
    <p:sldId id="4269" r:id="rId31"/>
    <p:sldId id="4266" r:id="rId32"/>
    <p:sldId id="553" r:id="rId33"/>
    <p:sldId id="4255" r:id="rId34"/>
    <p:sldId id="4263" r:id="rId35"/>
    <p:sldId id="4272" r:id="rId36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57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532"/>
  </p:normalViewPr>
  <p:slideViewPr>
    <p:cSldViewPr snapToGrid="0">
      <p:cViewPr varScale="1">
        <p:scale>
          <a:sx n="114" d="100"/>
          <a:sy n="114" d="100"/>
        </p:scale>
        <p:origin x="7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F2DE5-2328-1B4C-BD26-5E563D16F181}" type="datetimeFigureOut">
              <a:rPr lang="en-DE" smtClean="0"/>
              <a:t>27.06.24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63D12-E520-3B4B-BA73-DD04FA5CDE5D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86989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0857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5046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2b994e442_3_13:notes"/>
          <p:cNvSpPr txBox="1">
            <a:spLocks noGrp="1"/>
          </p:cNvSpPr>
          <p:nvPr>
            <p:ph type="body" idx="1"/>
          </p:nvPr>
        </p:nvSpPr>
        <p:spPr>
          <a:xfrm>
            <a:off x="685800" y="434304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sz="1100" dirty="0">
              <a:solidFill>
                <a:srgbClr val="333333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g102b994e442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2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2b994e442_3_13:notes"/>
          <p:cNvSpPr txBox="1">
            <a:spLocks noGrp="1"/>
          </p:cNvSpPr>
          <p:nvPr>
            <p:ph type="body" idx="1"/>
          </p:nvPr>
        </p:nvSpPr>
        <p:spPr>
          <a:xfrm>
            <a:off x="685800" y="434304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 sz="11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hard to reach</a:t>
            </a:r>
            <a:endParaRPr sz="1100" dirty="0">
              <a:solidFill>
                <a:srgbClr val="333333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g102b994e442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2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9635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2b994e442_3_76:notes"/>
          <p:cNvSpPr txBox="1">
            <a:spLocks noGrp="1"/>
          </p:cNvSpPr>
          <p:nvPr>
            <p:ph type="body" idx="1"/>
          </p:nvPr>
        </p:nvSpPr>
        <p:spPr>
          <a:xfrm>
            <a:off x="685800" y="434304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0" name="Google Shape;110;g102b994e442_3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2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2b994e442_3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2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" name="Google Shape;180;g102b994e442_3_83:notes"/>
          <p:cNvSpPr txBox="1">
            <a:spLocks noGrp="1"/>
          </p:cNvSpPr>
          <p:nvPr>
            <p:ph type="body" idx="1"/>
          </p:nvPr>
        </p:nvSpPr>
        <p:spPr>
          <a:xfrm>
            <a:off x="685800" y="434304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1" name="Google Shape;181;g102b994e442_3_83:notes"/>
          <p:cNvSpPr txBox="1">
            <a:spLocks noGrp="1"/>
          </p:cNvSpPr>
          <p:nvPr>
            <p:ph type="sldNum" idx="12"/>
          </p:nvPr>
        </p:nvSpPr>
        <p:spPr>
          <a:xfrm>
            <a:off x="3881519" y="8686800"/>
            <a:ext cx="29760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7294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02b994e442_3_129:notes"/>
          <p:cNvSpPr txBox="1">
            <a:spLocks noGrp="1"/>
          </p:cNvSpPr>
          <p:nvPr>
            <p:ph type="body" idx="1"/>
          </p:nvPr>
        </p:nvSpPr>
        <p:spPr>
          <a:xfrm>
            <a:off x="685800" y="434304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/>
              <a:t>ab hier Teresa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Fett = haben die meisten signfikanten </a:t>
            </a:r>
            <a:r>
              <a:rPr lang="en-US">
                <a:solidFill>
                  <a:schemeClr val="dk1"/>
                </a:solidFill>
              </a:rPr>
              <a:t>und größten </a:t>
            </a:r>
            <a:r>
              <a:rPr lang="en-US"/>
              <a:t>gruppeninternen Unterschiede in Bezug auf Diskriminierungserfahrungen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Deniz: wenn die fett markierten signifikant sind, dann sollten sie auch oben als Gruppe einmal beannt werden, aber ihr habt behinderung ausgebldnet?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g102b994e442_3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2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16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56916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/>
              <a:t>Independent of their assessments of the general prevalence of anti-Black racism in Germany, nearly all (97.3%) of </a:t>
            </a:r>
            <a:r>
              <a:rPr lang="en-GB" sz="1800" dirty="0" err="1"/>
              <a:t>AfroCensus</a:t>
            </a:r>
            <a:r>
              <a:rPr lang="en-GB" sz="1800" dirty="0"/>
              <a:t> respondents (n = 4308) indicate that they personally experience ASR. Nearly half of respondents (42.9%) also report experiencing anti-Black racism "often" or "very often."</a:t>
            </a:r>
            <a:endParaRPr lang="en-DE" sz="1800" dirty="0"/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28403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19974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sz="1800" b="1" dirty="0">
              <a:effectLst/>
              <a:latin typeface="Josefin Sans" pitchFamily="2" charset="77"/>
              <a:ea typeface="Josefin Sans" pitchFamily="2" charset="77"/>
              <a:cs typeface="Josefin Sans" pitchFamily="2" charset="77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5267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98242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01566A"/>
                </a:solidFill>
                <a:effectLst/>
                <a:latin typeface="Josefin Sans" pitchFamily="2" charset="77"/>
                <a:ea typeface="Josefin Sans" pitchFamily="2" charset="77"/>
                <a:cs typeface="Josefin Sans" pitchFamily="2" charset="77"/>
              </a:rPr>
              <a:t>Cancellation and delay of treatment or therapy</a:t>
            </a:r>
            <a:endParaRPr lang="en-DE" sz="1800" b="1" dirty="0">
              <a:effectLst/>
              <a:latin typeface="Josefin Sans" pitchFamily="2" charset="77"/>
              <a:ea typeface="Josefin Sans" pitchFamily="2" charset="77"/>
              <a:cs typeface="Josefin Sans" pitchFamily="2" charset="77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26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u="none" strike="noStrike" dirty="0">
              <a:solidFill>
                <a:srgbClr val="222222"/>
              </a:solidFill>
              <a:effectLst/>
              <a:highlight>
                <a:srgbClr val="FFFFFF"/>
              </a:highlight>
              <a:latin typeface="Merriweather" pitchFamily="2" charset="77"/>
            </a:endParaRPr>
          </a:p>
          <a:p>
            <a:endParaRPr lang="en-GB" b="0" i="0" u="none" strike="noStrike" dirty="0">
              <a:solidFill>
                <a:srgbClr val="222222"/>
              </a:solidFill>
              <a:effectLst/>
              <a:highlight>
                <a:srgbClr val="FFFFFF"/>
              </a:highlight>
              <a:latin typeface="Merriweather" pitchFamily="2" charset="77"/>
            </a:endParaRPr>
          </a:p>
          <a:p>
            <a:pPr algn="l"/>
            <a:r>
              <a:rPr lang="en-GB" b="0" i="0" u="none" strike="noStrike" dirty="0">
                <a:solidFill>
                  <a:srgbClr val="413C38"/>
                </a:solidFill>
                <a:effectLst/>
                <a:latin typeface="overpass-mono"/>
              </a:rPr>
              <a:t>Racist Realities</a:t>
            </a:r>
          </a:p>
          <a:p>
            <a:pPr algn="l"/>
            <a:r>
              <a:rPr lang="en-GB" b="0" i="0" u="none" strike="noStrike" dirty="0">
                <a:solidFill>
                  <a:srgbClr val="413C38"/>
                </a:solidFill>
                <a:effectLst/>
                <a:latin typeface="overpass-mono"/>
              </a:rPr>
              <a:t>How does Germany deal with racism?</a:t>
            </a:r>
          </a:p>
          <a:p>
            <a:pPr algn="l"/>
            <a:endParaRPr lang="en-GB" b="0" i="0" u="none" strike="noStrike" dirty="0">
              <a:solidFill>
                <a:srgbClr val="413C38"/>
              </a:solidFill>
              <a:effectLst/>
              <a:latin typeface="overpass-mon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413C38"/>
                </a:solidFill>
                <a:effectLst/>
                <a:latin typeface="overpass"/>
              </a:rPr>
              <a:t>Racist </a:t>
            </a:r>
            <a:r>
              <a:rPr lang="en-GB" b="1" i="0" u="none" strike="noStrike" dirty="0">
                <a:solidFill>
                  <a:srgbClr val="413C38"/>
                </a:solidFill>
                <a:effectLst/>
                <a:latin typeface="overpass"/>
              </a:rPr>
              <a:t>bodies of knowledge </a:t>
            </a:r>
            <a:r>
              <a:rPr lang="en-GB" b="0" i="0" u="none" strike="noStrike" dirty="0">
                <a:solidFill>
                  <a:srgbClr val="413C38"/>
                </a:solidFill>
                <a:effectLst/>
                <a:latin typeface="overpass"/>
              </a:rPr>
              <a:t>and ideas are to some extent deeply rooted in society. 49% of respondents believe that human "races" exist, although this has long been scientifically refuted.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413C38"/>
                </a:solidFill>
                <a:effectLst/>
                <a:latin typeface="overpass"/>
              </a:rPr>
              <a:t>Every second to third person surveyed sees biological differences between people or judges people on the basis of their "culture".</a:t>
            </a:r>
          </a:p>
          <a:p>
            <a:pPr algn="l"/>
            <a:endParaRPr lang="en-GB" b="0" i="0" u="none" strike="noStrike" dirty="0">
              <a:solidFill>
                <a:srgbClr val="413C38"/>
              </a:solidFill>
              <a:effectLst/>
              <a:latin typeface="overpass-mono"/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21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65968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0" i="0" u="none" strike="noStrike" dirty="0">
              <a:solidFill>
                <a:srgbClr val="413C38"/>
              </a:solidFill>
              <a:effectLst/>
              <a:latin typeface="overpass-mono"/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83669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dirty="0">
                <a:solidFill>
                  <a:srgbClr val="05576D"/>
                </a:solidFill>
                <a:effectLst/>
                <a:latin typeface="Helvetica" pitchFamily="2" charset="0"/>
              </a:rPr>
              <a:t>Anti Black Racism manifests in general health care structures as well as: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dirty="0">
                <a:solidFill>
                  <a:srgbClr val="05576D"/>
                </a:solidFill>
                <a:effectLst/>
                <a:latin typeface="Helvetica" pitchFamily="2" charset="0"/>
              </a:rPr>
              <a:t>diagnostics, research, and in education and qualification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23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34495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5576D"/>
                </a:solidFill>
                <a:effectLst/>
                <a:uLnTx/>
                <a:uFillTx/>
                <a:latin typeface="Helvetica" pitchFamily="2" charset="0"/>
                <a:ea typeface="Poppins Light"/>
                <a:cs typeface="Poppins Light"/>
                <a:sym typeface="Poppins Light"/>
              </a:rPr>
              <a:t>Intersections: Gender, SES, colorism</a:t>
            </a:r>
          </a:p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558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535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1566A"/>
                </a:solidFill>
                <a:effectLst/>
                <a:latin typeface="Josefin Sans" pitchFamily="2" charset="77"/>
                <a:ea typeface="Josefin Sans" pitchFamily="2" charset="77"/>
                <a:cs typeface="Josefin Sans" pitchFamily="2" charset="77"/>
              </a:rPr>
              <a:t>Cancellation and delay of treatment or therapy</a:t>
            </a:r>
            <a:endParaRPr lang="en-DE" sz="1200" b="1" dirty="0">
              <a:effectLst/>
              <a:latin typeface="Josefin Sans" pitchFamily="2" charset="77"/>
              <a:ea typeface="Josefin Sans" pitchFamily="2" charset="77"/>
              <a:cs typeface="Josefin Sans" pitchFamily="2" charset="77"/>
            </a:endParaRPr>
          </a:p>
          <a:p>
            <a:r>
              <a:rPr lang="en-GB" b="1" dirty="0">
                <a:solidFill>
                  <a:srgbClr val="05576D"/>
                </a:solidFill>
                <a:latin typeface="Helvetica" pitchFamily="2" charset="0"/>
                <a:ea typeface="Poppins Light"/>
                <a:cs typeface="Poppins Light"/>
                <a:sym typeface="Poppins Light"/>
              </a:rPr>
              <a:t>Avoiding the health care system: 14.7%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b="1" dirty="0">
                <a:solidFill>
                  <a:srgbClr val="05576D"/>
                </a:solidFill>
                <a:latin typeface="Helvetica" pitchFamily="2" charset="0"/>
                <a:ea typeface="Poppins Light"/>
                <a:cs typeface="Poppins Light"/>
                <a:sym typeface="Poppins Light"/>
              </a:rPr>
              <a:t>worsens medical conditions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>
                <a:solidFill>
                  <a:srgbClr val="05576D"/>
                </a:solidFill>
                <a:latin typeface="Helvetica" pitchFamily="2" charset="0"/>
                <a:ea typeface="Poppins Light"/>
                <a:cs typeface="Poppins Light"/>
                <a:sym typeface="Poppins Light"/>
              </a:rPr>
              <a:t>high structural access barriers and racist experiences</a:t>
            </a:r>
          </a:p>
          <a:p>
            <a:r>
              <a:rPr lang="en-GB" sz="1800" spc="-10" dirty="0"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especially in context of </a:t>
            </a:r>
            <a:r>
              <a:rPr lang="en-GB" sz="1800" b="1" spc="-10" dirty="0"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psychotherapeutic and psychiatric healthcare</a:t>
            </a:r>
            <a:r>
              <a:rPr lang="en-GB" sz="1800" spc="-10" dirty="0"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 avoidance and delay of essential treatment</a:t>
            </a:r>
            <a:r>
              <a:rPr lang="en-GB" sz="1800" spc="-20" dirty="0"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 is being reported</a:t>
            </a:r>
            <a:r>
              <a:rPr lang="en-DE" sz="2800" dirty="0">
                <a:effectLst/>
              </a:rPr>
              <a:t>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26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882004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02d10c64c9_0_82:notes"/>
          <p:cNvSpPr txBox="1">
            <a:spLocks noGrp="1"/>
          </p:cNvSpPr>
          <p:nvPr>
            <p:ph type="body" idx="1"/>
          </p:nvPr>
        </p:nvSpPr>
        <p:spPr>
          <a:xfrm>
            <a:off x="685800" y="434304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lang="en-GB" b="1" dirty="0">
                <a:solidFill>
                  <a:srgbClr val="05576D"/>
                </a:solidFill>
                <a:latin typeface="Helvetica" pitchFamily="2" charset="0"/>
                <a:ea typeface="Poppins Light"/>
                <a:cs typeface="Poppins Light"/>
                <a:sym typeface="Poppins Light"/>
              </a:rPr>
              <a:t>Demand: examine - Effects of Racism on Health!</a:t>
            </a:r>
            <a:endParaRPr lang="en-GB" dirty="0">
              <a:solidFill>
                <a:srgbClr val="05576D"/>
              </a:solidFill>
              <a:latin typeface="Helvetica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1" name="Google Shape;311;g102d10c64c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2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0914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health professionals experiences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28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64878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02d10c64c9_0_82:notes"/>
          <p:cNvSpPr txBox="1">
            <a:spLocks noGrp="1"/>
          </p:cNvSpPr>
          <p:nvPr>
            <p:ph type="body" idx="1"/>
          </p:nvPr>
        </p:nvSpPr>
        <p:spPr>
          <a:xfrm>
            <a:off x="685800" y="434304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lang="en-GB" b="1" dirty="0">
                <a:solidFill>
                  <a:srgbClr val="05576D"/>
                </a:solidFill>
                <a:latin typeface="Helvetica" pitchFamily="2" charset="0"/>
                <a:ea typeface="Poppins Light"/>
                <a:cs typeface="Poppins Light"/>
                <a:sym typeface="Poppins Light"/>
              </a:rPr>
              <a:t>Demand: examine - Effects of Racism on Health!</a:t>
            </a:r>
            <a:endParaRPr lang="en-GB" dirty="0">
              <a:solidFill>
                <a:srgbClr val="05576D"/>
              </a:solidFill>
              <a:latin typeface="Helvetica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1" name="Google Shape;311;g102d10c64c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2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38819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02d10c64c9_0_82:notes"/>
          <p:cNvSpPr txBox="1">
            <a:spLocks noGrp="1"/>
          </p:cNvSpPr>
          <p:nvPr>
            <p:ph type="body" idx="1"/>
          </p:nvPr>
        </p:nvSpPr>
        <p:spPr>
          <a:xfrm>
            <a:off x="685800" y="434304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lang="en-GB" b="1" dirty="0">
                <a:solidFill>
                  <a:srgbClr val="05576D"/>
                </a:solidFill>
                <a:latin typeface="Helvetica" pitchFamily="2" charset="0"/>
                <a:ea typeface="Poppins Light"/>
                <a:cs typeface="Poppins Light"/>
                <a:sym typeface="Poppins Light"/>
              </a:rPr>
              <a:t>Demand: examine - Effects of Racism on Health!</a:t>
            </a:r>
            <a:endParaRPr lang="en-GB" dirty="0">
              <a:solidFill>
                <a:srgbClr val="05576D"/>
              </a:solidFill>
              <a:latin typeface="Helvetica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1" name="Google Shape;311;g102d10c64c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2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70669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racial essentialism – scienfic racism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31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801778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knowledge mobilisation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32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296203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9704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5576D"/>
                </a:solidFill>
                <a:latin typeface="Helvetica" pitchFamily="2" charset="0"/>
              </a:rPr>
              <a:t>Resistance and sources of empowerment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34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831627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35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58079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"It is part of the knowledge base within Black communities that anti-Black racism structures German society." </a:t>
            </a:r>
          </a:p>
          <a:p>
            <a:endParaRPr lang="en-DE" sz="1800" dirty="0">
              <a:effectLst/>
              <a:latin typeface="Open Sans" panose="020B0606030504020204" pitchFamily="34" charset="0"/>
            </a:endParaRPr>
          </a:p>
          <a:p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Within Germany's academia, politics, and civil society, Black perspectives remain underrepresented, leading to an absence of debates founded on Black experiences and analyses.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85062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5576D"/>
                </a:solidFill>
                <a:latin typeface="Helvetica" pitchFamily="2" charset="0"/>
              </a:rPr>
              <a:t>Racism in Germany cannot be understood without reviewing the history of (European and) German colonialism in Africa (El-Tayeb, 2001; </a:t>
            </a:r>
            <a:r>
              <a:rPr lang="en-GB" sz="1200" dirty="0" err="1">
                <a:solidFill>
                  <a:srgbClr val="05576D"/>
                </a:solidFill>
                <a:latin typeface="Helvetica" pitchFamily="2" charset="0"/>
              </a:rPr>
              <a:t>Kilomba</a:t>
            </a:r>
            <a:r>
              <a:rPr lang="en-GB" sz="1200" dirty="0">
                <a:solidFill>
                  <a:srgbClr val="05576D"/>
                </a:solidFill>
                <a:latin typeface="Helvetica" pitchFamily="2" charset="0"/>
              </a:rPr>
              <a:t>, 2008; </a:t>
            </a:r>
            <a:r>
              <a:rPr lang="en-GB" sz="1200" dirty="0" err="1">
                <a:solidFill>
                  <a:srgbClr val="05576D"/>
                </a:solidFill>
                <a:latin typeface="Helvetica" pitchFamily="2" charset="0"/>
              </a:rPr>
              <a:t>Oguntoye</a:t>
            </a:r>
            <a:r>
              <a:rPr lang="en-GB" sz="1200" dirty="0">
                <a:solidFill>
                  <a:srgbClr val="05576D"/>
                </a:solidFill>
                <a:latin typeface="Helvetica" pitchFamily="2" charset="0"/>
              </a:rPr>
              <a:t> et al., 1992).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5576D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5576D"/>
                </a:solidFill>
                <a:latin typeface="Helvetica" pitchFamily="2" charset="0"/>
              </a:rPr>
              <a:t>Colonial construction of supposed biological superiority of white European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5576D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5576D"/>
                </a:solidFill>
                <a:latin typeface="Helvetica" pitchFamily="2" charset="0"/>
              </a:rPr>
              <a:t>German occupation of territories in Togo, Cameroon, “German East Africa”, and “German South West Africa”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95335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Thus, racism is tied to the National Socialist racial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policiesy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or linked to right-wing extremism or treated as a problem of former colonialist powers such as Britain and France</a:t>
            </a:r>
            <a:endParaRPr lang="en-GB" sz="1200" dirty="0">
              <a:solidFill>
                <a:srgbClr val="05576D"/>
              </a:solidFill>
              <a:latin typeface="Helvetica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5576D"/>
              </a:solidFill>
              <a:latin typeface="Helvetica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5576D"/>
                </a:solidFill>
                <a:latin typeface="Helvetica" pitchFamily="2" charset="0"/>
              </a:rPr>
              <a:t>Racism is historically tied by scientific theories of white superiority and racial purity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5576D"/>
                </a:solidFill>
                <a:latin typeface="Helvetica" pitchFamily="2" charset="0"/>
              </a:rPr>
              <a:t>German society avoided discussing race and racism for several decades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5576D"/>
                </a:solidFill>
                <a:latin typeface="Helvetica" pitchFamily="2" charset="0"/>
              </a:rPr>
              <a:t>anti-Semitic and racially motivated terrorist attacks in Halle (2019), and in Hanau (2020)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16867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de-DE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surveys</a:t>
            </a:r>
            <a:r>
              <a:rPr lang="de-DE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indicate</a:t>
            </a:r>
            <a:r>
              <a:rPr lang="de-DE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racist</a:t>
            </a:r>
            <a:r>
              <a:rPr lang="de-DE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beliefs 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persist</a:t>
            </a:r>
            <a:r>
              <a:rPr lang="de-DE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de-DE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portion</a:t>
            </a:r>
            <a:r>
              <a:rPr lang="de-DE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German 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de-DE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de-DE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biologistic</a:t>
            </a:r>
            <a:r>
              <a:rPr lang="de-DE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categorizations</a:t>
            </a:r>
            <a:r>
              <a:rPr lang="de-DE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cultural</a:t>
            </a:r>
            <a:r>
              <a:rPr lang="de-DE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hierarchies</a:t>
            </a:r>
            <a:r>
              <a:rPr lang="de-DE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" pitchFamily="2" charset="77"/>
              </a:rPr>
              <a:t>this also in the legitimization of social inequalities are found in 33–50% of the German population </a:t>
            </a:r>
          </a:p>
          <a:p>
            <a:endParaRPr lang="en-GB" b="0" i="0" u="none" strike="noStrike" dirty="0">
              <a:solidFill>
                <a:srgbClr val="222222"/>
              </a:solidFill>
              <a:effectLst/>
              <a:highlight>
                <a:srgbClr val="FFFFFF"/>
              </a:highlight>
              <a:latin typeface="Merriweather" pitchFamily="2" charset="77"/>
            </a:endParaRPr>
          </a:p>
          <a:p>
            <a:endParaRPr lang="en-GB" b="0" i="0" u="none" strike="noStrike" dirty="0">
              <a:solidFill>
                <a:srgbClr val="222222"/>
              </a:solidFill>
              <a:effectLst/>
              <a:highlight>
                <a:srgbClr val="FFFFFF"/>
              </a:highlight>
              <a:latin typeface="Merriweather" pitchFamily="2" charset="77"/>
            </a:endParaRPr>
          </a:p>
          <a:p>
            <a:pPr algn="l"/>
            <a:r>
              <a:rPr lang="en-GB" b="0" i="0" u="none" strike="noStrike" dirty="0">
                <a:solidFill>
                  <a:srgbClr val="413C38"/>
                </a:solidFill>
                <a:effectLst/>
                <a:latin typeface="overpass-mono"/>
              </a:rPr>
              <a:t>Racist Realities</a:t>
            </a:r>
          </a:p>
          <a:p>
            <a:pPr algn="l"/>
            <a:r>
              <a:rPr lang="en-GB" b="0" i="0" u="none" strike="noStrike" dirty="0">
                <a:solidFill>
                  <a:srgbClr val="413C38"/>
                </a:solidFill>
                <a:effectLst/>
                <a:latin typeface="overpass-mono"/>
              </a:rPr>
              <a:t>How does Germany deal with racism?</a:t>
            </a:r>
          </a:p>
          <a:p>
            <a:pPr algn="l"/>
            <a:endParaRPr lang="en-GB" b="0" i="0" u="none" strike="noStrike" dirty="0">
              <a:solidFill>
                <a:srgbClr val="413C38"/>
              </a:solidFill>
              <a:effectLst/>
              <a:latin typeface="overpass-mon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413C38"/>
                </a:solidFill>
                <a:effectLst/>
                <a:latin typeface="overpass"/>
              </a:rPr>
              <a:t>Racist </a:t>
            </a:r>
            <a:r>
              <a:rPr lang="en-GB" b="1" i="0" u="none" strike="noStrike" dirty="0">
                <a:solidFill>
                  <a:srgbClr val="413C38"/>
                </a:solidFill>
                <a:effectLst/>
                <a:latin typeface="overpass"/>
              </a:rPr>
              <a:t>bodies of knowledge </a:t>
            </a:r>
            <a:r>
              <a:rPr lang="en-GB" b="0" i="0" u="none" strike="noStrike" dirty="0">
                <a:solidFill>
                  <a:srgbClr val="413C38"/>
                </a:solidFill>
                <a:effectLst/>
                <a:latin typeface="overpass"/>
              </a:rPr>
              <a:t>and ideas are to some extent deeply rooted in society. 49% of respondents believe that human "races" exist, although this has long been scientifically refuted.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413C38"/>
                </a:solidFill>
                <a:effectLst/>
                <a:latin typeface="overpass"/>
              </a:rPr>
              <a:t>Every second to third person surveyed sees biological differences between people or judges people on the basis of their "culture".</a:t>
            </a:r>
          </a:p>
          <a:p>
            <a:pPr algn="l"/>
            <a:endParaRPr lang="en-GB" b="0" i="0" u="none" strike="noStrike" dirty="0">
              <a:solidFill>
                <a:srgbClr val="413C38"/>
              </a:solidFill>
              <a:effectLst/>
              <a:latin typeface="overpass-mono"/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4698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AFACB-9D5D-1A41-9049-A541BD00EB61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78994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609585" indent="-431789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sz="1200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Large-scale study that scientifically records the realities of life and (discriminatory) experiences of Black, African and Afro-diasporic people in Germany from a racism-critical perspective</a:t>
            </a:r>
          </a:p>
          <a:p>
            <a:pPr marL="609585" indent="-431789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sz="1200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Empowerment of communities: What does Black life in Germany look like and what needs must Black organizations address?</a:t>
            </a:r>
          </a:p>
          <a:p>
            <a:pPr marL="609585" indent="-431789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sz="1200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Creating a data basis for demanding political measures to combat and reduce anti-Black racism &amp; promoting equality and empowerment</a:t>
            </a:r>
          </a:p>
          <a:p>
            <a:pPr marL="609585" indent="-431789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sz="1200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The Afrozensus shows: "The problem is structural, not personal"</a:t>
            </a:r>
          </a:p>
          <a:p>
            <a:pPr marL="609585" indent="-431789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sz="1200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Validating the individual and collective experience of Black, African and Afro-diasporic people - empowerment against the feeling of isolation</a:t>
            </a:r>
          </a:p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099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8B286-C790-6BBB-CF6B-6B2A3A962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B03F65-B7B8-0B3A-51F2-088D1AE69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21138-D205-7C07-A611-A45E3F775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C7F1-AD52-A24F-A9CA-C7565FD9C537}" type="datetimeFigureOut">
              <a:rPr lang="en-DE" smtClean="0"/>
              <a:t>27.06.24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80273-8CD8-707A-7F17-6FDCC2C1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83B1A-C1BD-E260-F9F6-47F0EFC26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74990-5337-7149-B16E-D63788F0D4F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2959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72D8F-3B6E-2B62-DC11-5F8629B8A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240E0-4E29-762F-49ED-14D6D13BF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F58CD-5103-E49E-45A2-E4D7F572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C7F1-AD52-A24F-A9CA-C7565FD9C537}" type="datetimeFigureOut">
              <a:rPr lang="en-DE" smtClean="0"/>
              <a:t>27.06.24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25A71-DDA1-CDDA-CF4A-F1119B93A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70F6E-58A6-FC48-2A39-0BCEEB91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74990-5337-7149-B16E-D63788F0D4F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38115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E6F52F-9EC1-5E80-242E-DCCE97711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48742-0D56-0F87-FE0F-9AF691578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8A6A5-3B4A-3471-7FC7-EB6492E5C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C7F1-AD52-A24F-A9CA-C7565FD9C537}" type="datetimeFigureOut">
              <a:rPr lang="en-DE" smtClean="0"/>
              <a:t>27.06.24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FC4B8-D240-EABD-2DB1-3E6AF1523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8CFAF-D4B7-0809-60CB-7BEE006F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74990-5337-7149-B16E-D63788F0D4F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1772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1_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102b994e442_3_740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28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g102b994e442_3_740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28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g102b994e442_3_740"/>
          <p:cNvSpPr txBox="1">
            <a:spLocks noGrp="1"/>
          </p:cNvSpPr>
          <p:nvPr>
            <p:ph type="sldNum" idx="12"/>
          </p:nvPr>
        </p:nvSpPr>
        <p:spPr>
          <a:xfrm>
            <a:off x="8778240" y="6377941"/>
            <a:ext cx="2804000" cy="22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4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102b994e442_2_6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g102b994e442_2_6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g102b994e442_2_6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4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924CC-E835-DF47-C4B3-1F296D8D8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99C26-C30B-1323-3C0C-DA5AD6E20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E98F3-337E-9656-5245-EB1E05D8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C7F1-AD52-A24F-A9CA-C7565FD9C537}" type="datetimeFigureOut">
              <a:rPr lang="en-DE" smtClean="0"/>
              <a:t>27.06.24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969BE-563E-1A68-2B7F-FD8250FFD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8626B-B419-90E8-9772-47F81AC0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74990-5337-7149-B16E-D63788F0D4F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0446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BE292-355D-3113-73D6-9F15C7802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7BC5F-D936-B0C7-E6C2-4FD7FCE9A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F4AAA-E7BE-38FE-D5EC-3941EACBF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C7F1-AD52-A24F-A9CA-C7565FD9C537}" type="datetimeFigureOut">
              <a:rPr lang="en-DE" smtClean="0"/>
              <a:t>27.06.24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1EE16-85F0-8BFE-6B66-3EF45B1F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52E54-70E7-E81B-308C-1B4AB6109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74990-5337-7149-B16E-D63788F0D4F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88463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02D86-DA15-9DA6-9301-31CEA7160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1303E-4A5F-A939-E23F-C4FE9441F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C8615-5216-B171-FFE5-6C8FF8703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A5324-F80D-9172-6A4D-9B41D56C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C7F1-AD52-A24F-A9CA-C7565FD9C537}" type="datetimeFigureOut">
              <a:rPr lang="en-DE" smtClean="0"/>
              <a:t>27.06.24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52F839-31F9-1D15-1BF1-037A0E460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91B9A-52E5-2263-8314-10C23E01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74990-5337-7149-B16E-D63788F0D4F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6590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D04F0-6400-E937-E45A-1FF87EAD4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113DA-7CF3-277A-D652-ABD9F0071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CFA223-FA22-F4F2-AB0B-F6A69F786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3377DA-7118-C349-ADDD-85AC54B01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9EDC2F-9B91-5DEF-2DFD-88325DE5C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3B7C98-2581-0058-F598-EEB05E287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C7F1-AD52-A24F-A9CA-C7565FD9C537}" type="datetimeFigureOut">
              <a:rPr lang="en-DE" smtClean="0"/>
              <a:t>27.06.24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8005E8-AEF0-BB16-18DA-C31445F4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AE41AB-C585-BBBC-4726-93A6D909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74990-5337-7149-B16E-D63788F0D4F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07894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9C7A8-E106-4D20-C473-5107718F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91B7CA-18E2-2211-C3B2-92266B4D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C7F1-AD52-A24F-A9CA-C7565FD9C537}" type="datetimeFigureOut">
              <a:rPr lang="en-DE" smtClean="0"/>
              <a:t>27.06.24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FCFCA7-0FDA-0BE7-34FE-A93BDFD11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74849-0513-797D-7540-984A59D79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74990-5337-7149-B16E-D63788F0D4F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7474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55CAD4-B8B8-1673-2C92-5360C6B14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C7F1-AD52-A24F-A9CA-C7565FD9C537}" type="datetimeFigureOut">
              <a:rPr lang="en-DE" smtClean="0"/>
              <a:t>27.06.24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0BEDB-9489-F153-A4BD-D915C044C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263E2-2A45-629A-08B0-3D3A77EC6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74990-5337-7149-B16E-D63788F0D4F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8402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B221C-5400-5546-AB87-199D03703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3EC85-538E-9166-E737-EBE26B2B5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2B21C-368D-0CB4-F1BC-B2E00EB6C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A777B-3F72-72AA-ADB1-403D29165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C7F1-AD52-A24F-A9CA-C7565FD9C537}" type="datetimeFigureOut">
              <a:rPr lang="en-DE" smtClean="0"/>
              <a:t>27.06.24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C8745-3163-F6B6-1527-AF8E4CDFB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916E2-9549-AACB-6780-D366041B7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74990-5337-7149-B16E-D63788F0D4F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3932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C95AC-428F-DFE6-DCA4-2E2371BB5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96C91-AD1E-8EA2-C752-43D18FF0E4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86A8C-9CA4-8AD4-ED2B-BD7986B7D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5BC91-A09E-4DB7-AAC9-0CE31A013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C7F1-AD52-A24F-A9CA-C7565FD9C537}" type="datetimeFigureOut">
              <a:rPr lang="en-DE" smtClean="0"/>
              <a:t>27.06.24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EA39D-2B0C-1BC1-80E2-C5949B3E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73ED1-2C84-B56D-7CDD-EB92E7EE0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74990-5337-7149-B16E-D63788F0D4F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57846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84504C-FD70-0F72-FB49-BF3B71FAA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18696-5266-3000-1C99-2985DAC9A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E9C40-E844-08E9-AF2D-0495EEF270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AC7F1-AD52-A24F-A9CA-C7565FD9C537}" type="datetimeFigureOut">
              <a:rPr lang="en-DE" smtClean="0"/>
              <a:t>27.06.24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FA94A-FC76-4723-597E-B5F4FD4B4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3604-4C41-1359-5593-E04968AE4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74990-5337-7149-B16E-D63788F0D4F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3585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29435C-5113-1F20-9176-1AA3A515F209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6EBC126-3A19-8D10-D3DB-B0E66FF7A2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5B067A-9F74-5257-DDD8-F1610D8F7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181" y="935993"/>
            <a:ext cx="7772400" cy="539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62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C2F4E1F-237E-101F-103D-A310F3934A69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86;p2">
            <a:extLst>
              <a:ext uri="{FF2B5EF4-FFF2-40B4-BE49-F238E27FC236}">
                <a16:creationId xmlns:a16="http://schemas.microsoft.com/office/drawing/2014/main" id="{EA5C97E8-DA53-7F65-3B24-62AC0C5369DA}"/>
              </a:ext>
            </a:extLst>
          </p:cNvPr>
          <p:cNvSpPr txBox="1"/>
          <p:nvPr/>
        </p:nvSpPr>
        <p:spPr>
          <a:xfrm>
            <a:off x="5396895" y="1386969"/>
            <a:ext cx="5906441" cy="4739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GB" b="1" dirty="0">
                <a:solidFill>
                  <a:srgbClr val="05576D"/>
                </a:solidFill>
                <a:latin typeface="Helvetica" pitchFamily="2" charset="0"/>
              </a:rPr>
              <a:t>Communities-led Research – Afrozensus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5576D"/>
              </a:solidFill>
              <a:latin typeface="Helvetica" pitchFamily="2" charset="0"/>
              <a:ea typeface="Poppins Light"/>
              <a:cs typeface="Poppins Light"/>
              <a:sym typeface="Poppins Ligh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Poppins Light"/>
                <a:cs typeface="Poppins Light"/>
                <a:sym typeface="Poppins Light"/>
              </a:rPr>
              <a:t>Perspectives, Engagement and Experiences of Anti-Black Racism of Black, African and Afrodiasporic people in Germany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5576D"/>
              </a:solidFill>
              <a:latin typeface="Helvetica" pitchFamily="2" charset="0"/>
              <a:ea typeface="Poppins Light"/>
              <a:cs typeface="Poppins Light"/>
              <a:sym typeface="Poppins Ligh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5576D"/>
              </a:solidFill>
              <a:latin typeface="Helvetica" pitchFamily="2" charset="0"/>
              <a:ea typeface="Poppins Light"/>
              <a:cs typeface="Poppins Light"/>
              <a:sym typeface="Poppins Ligh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5576D"/>
                </a:solidFill>
                <a:latin typeface="Helvetica" pitchFamily="2" charset="0"/>
                <a:ea typeface="Poppins Light"/>
                <a:cs typeface="Poppins Light"/>
                <a:sym typeface="Poppins Light"/>
              </a:rPr>
              <a:t>Filling the (quantitative) gap: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05576D"/>
              </a:solidFill>
              <a:latin typeface="Helvetica" pitchFamily="2" charset="0"/>
              <a:ea typeface="Poppins Light"/>
              <a:cs typeface="Poppins Light"/>
              <a:sym typeface="Poppins Ligh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Poppins Light"/>
                <a:cs typeface="Poppins Light"/>
                <a:sym typeface="Poppins Light"/>
              </a:rPr>
              <a:t>Communities-led Research Project driven by Black communities activism, social movements and scholar activism.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5576D"/>
              </a:solidFill>
              <a:latin typeface="Helvetica" pitchFamily="2" charset="0"/>
              <a:ea typeface="Poppins Light"/>
              <a:cs typeface="Poppins Light"/>
              <a:sym typeface="Poppins Light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Poppins Light"/>
                <a:cs typeface="Poppins Light"/>
                <a:sym typeface="Poppins Light"/>
              </a:rPr>
              <a:t>Do-no harm policy to approach communities 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Poppins Light"/>
                <a:cs typeface="Poppins Light"/>
                <a:sym typeface="Poppins Light"/>
              </a:rPr>
              <a:t>Communities data ownership and monitoring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5576D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5576D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40EEC1-3D63-F43C-F5C9-77149EDD8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91" y="1156603"/>
            <a:ext cx="3689261" cy="492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198C9ECA-6998-4FA4-A6EF-6BD893E513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0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82"/>
    </mc:Choice>
    <mc:Fallback xmlns="">
      <p:transition spd="slow" advTm="8388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2b994e442_3_13"/>
          <p:cNvSpPr/>
          <p:nvPr/>
        </p:nvSpPr>
        <p:spPr>
          <a:xfrm>
            <a:off x="2469880" y="1501583"/>
            <a:ext cx="4596600" cy="509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ts val="4000"/>
            </a:pPr>
            <a:r>
              <a:rPr lang="en-US" b="1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Afrozensus - Approaches</a:t>
            </a:r>
            <a:endParaRPr b="1" dirty="0">
              <a:solidFill>
                <a:srgbClr val="05576D"/>
              </a:solidFill>
              <a:latin typeface="Helvetica" pitchFamily="2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106" name="Google Shape;106;g102b994e442_3_13"/>
          <p:cNvSpPr/>
          <p:nvPr/>
        </p:nvSpPr>
        <p:spPr>
          <a:xfrm>
            <a:off x="2311097" y="1877563"/>
            <a:ext cx="8115294" cy="252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09585">
              <a:spcBef>
                <a:spcPts val="1333"/>
              </a:spcBef>
              <a:buClr>
                <a:srgbClr val="000000"/>
              </a:buClr>
              <a:buSzPts val="1400"/>
            </a:pPr>
            <a:endParaRPr lang="en-DE" sz="1867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609585" indent="-414856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300"/>
              <a:buFont typeface="Ubuntu Light"/>
              <a:buChar char="●"/>
            </a:pPr>
            <a:r>
              <a:rPr lang="en-US" b="1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Methodological approach</a:t>
            </a: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: Numbers do not explain mechanisms: </a:t>
            </a:r>
          </a:p>
          <a:p>
            <a:pPr marL="1066785" lvl="1" indent="-414856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300"/>
              <a:buFont typeface="Ubuntu Light"/>
              <a:buChar char="●"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quantitative (online questionnaire) and </a:t>
            </a:r>
          </a:p>
          <a:p>
            <a:pPr marL="1066785" lvl="1" indent="-414856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300"/>
              <a:buFont typeface="Ubuntu Light"/>
              <a:buChar char="●"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qualitative research (focus groups and expert interviews)</a:t>
            </a:r>
          </a:p>
          <a:p>
            <a:pPr marL="651929" lvl="1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300"/>
            </a:pPr>
            <a:endParaRPr lang="en-US" dirty="0">
              <a:solidFill>
                <a:srgbClr val="05576D"/>
              </a:solidFill>
              <a:latin typeface="Helvetica" pitchFamily="2" charset="0"/>
              <a:ea typeface="Open Sans"/>
              <a:cs typeface="Open Sans"/>
              <a:sym typeface="Open Sans"/>
            </a:endParaRPr>
          </a:p>
          <a:p>
            <a:pPr marL="609585" indent="-414856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300"/>
              <a:buFont typeface="Ubuntu Light"/>
              <a:buChar char="●"/>
            </a:pPr>
            <a:r>
              <a:rPr lang="en-US" b="1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Theoretical approach</a:t>
            </a: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: critical, emancipatory, based on Black and African, feminist and decolonial approaches</a:t>
            </a:r>
          </a:p>
        </p:txBody>
      </p:sp>
      <p:sp>
        <p:nvSpPr>
          <p:cNvPr id="107" name="Google Shape;107;g102b994e442_3_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>
              <a:buSzPts val="1000"/>
            </a:pPr>
            <a:fld id="{00000000-1234-1234-1234-123412341234}" type="slidenum">
              <a:rPr lang="en-US"/>
              <a:pPr>
                <a:buSzPts val="1000"/>
              </a:pPr>
              <a:t>11</a:t>
            </a:fld>
            <a:endParaRPr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DEA8EBEB-2BD6-8E53-A683-42F26220F5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E01055-CC9C-3CA1-E876-BAECAFC1B246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2b994e442_3_13"/>
          <p:cNvSpPr/>
          <p:nvPr/>
        </p:nvSpPr>
        <p:spPr>
          <a:xfrm>
            <a:off x="2478826" y="1470764"/>
            <a:ext cx="4596600" cy="509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ts val="4000"/>
            </a:pPr>
            <a:r>
              <a:rPr lang="en-US" b="1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Afrozensus - </a:t>
            </a:r>
            <a:r>
              <a:rPr lang="en-US" b="1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Online Survey</a:t>
            </a:r>
          </a:p>
        </p:txBody>
      </p:sp>
      <p:sp>
        <p:nvSpPr>
          <p:cNvPr id="106" name="Google Shape;106;g102b994e442_3_13"/>
          <p:cNvSpPr/>
          <p:nvPr/>
        </p:nvSpPr>
        <p:spPr>
          <a:xfrm>
            <a:off x="2708742" y="1980558"/>
            <a:ext cx="6113711" cy="3897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066785" lvl="1" indent="-414856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300"/>
              <a:buFont typeface="Ubuntu Light"/>
              <a:buChar char="●"/>
            </a:pPr>
            <a:r>
              <a:rPr lang="en-US" sz="1600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Survey period: July to September 2020</a:t>
            </a:r>
          </a:p>
          <a:p>
            <a:pPr marL="1066785" lvl="1" indent="-414856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300"/>
              <a:buFont typeface="Ubuntu Light"/>
              <a:buChar char="●"/>
            </a:pPr>
            <a:r>
              <a:rPr lang="en-US" sz="1600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“Hidden &amp; hard to reach”: hard to reach for whom?</a:t>
            </a:r>
          </a:p>
          <a:p>
            <a:pPr marL="1066785" lvl="1" indent="-414856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300"/>
              <a:buFont typeface="Ubuntu Light"/>
              <a:buChar char="●"/>
            </a:pPr>
            <a:r>
              <a:rPr lang="en-US" sz="1600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Snowball sampling by self-identification</a:t>
            </a:r>
          </a:p>
          <a:p>
            <a:pPr marL="1066785" lvl="1" indent="-414856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300"/>
              <a:buFont typeface="Ubuntu Light"/>
              <a:buChar char="●"/>
            </a:pPr>
            <a:r>
              <a:rPr lang="en-US" sz="1600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Cooperation and Outreach with 15 Black organizations </a:t>
            </a:r>
          </a:p>
          <a:p>
            <a:pPr marL="1066785" lvl="1" indent="-414856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300"/>
              <a:buFont typeface="Ubuntu Light"/>
              <a:buChar char="●"/>
            </a:pPr>
            <a:r>
              <a:rPr lang="en-US" sz="1600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well-known Black individuals and other organizations (e.g. anti-discrimination agencies)</a:t>
            </a:r>
          </a:p>
          <a:p>
            <a:pPr marL="651929" lvl="1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300"/>
            </a:pPr>
            <a:endParaRPr lang="en-US" sz="1600" dirty="0">
              <a:solidFill>
                <a:srgbClr val="05576D"/>
              </a:solidFill>
              <a:latin typeface="Helvetica" pitchFamily="2" charset="0"/>
              <a:ea typeface="Open Sans"/>
              <a:cs typeface="Open Sans"/>
              <a:sym typeface="Open Sans"/>
            </a:endParaRPr>
          </a:p>
          <a:p>
            <a:pPr marL="1066785" lvl="1" indent="-414856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300"/>
              <a:buFont typeface="Ubuntu Light"/>
              <a:buChar char="●"/>
            </a:pPr>
            <a:r>
              <a:rPr lang="en-US" sz="1600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6.419 Participants (before data cleaning)</a:t>
            </a:r>
          </a:p>
          <a:p>
            <a:pPr marL="1066785" lvl="1" indent="-414856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300"/>
              <a:buFont typeface="Ubuntu Light"/>
              <a:buChar char="●"/>
            </a:pPr>
            <a:r>
              <a:rPr lang="en-US" sz="1600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5,793 Total participants</a:t>
            </a:r>
          </a:p>
        </p:txBody>
      </p:sp>
      <p:sp>
        <p:nvSpPr>
          <p:cNvPr id="107" name="Google Shape;107;g102b994e442_3_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>
              <a:buSzPts val="1000"/>
            </a:pPr>
            <a:fld id="{00000000-1234-1234-1234-123412341234}" type="slidenum">
              <a:rPr lang="en-US"/>
              <a:pPr>
                <a:buSzPts val="1000"/>
              </a:pPr>
              <a:t>12</a:t>
            </a:fld>
            <a:endParaRPr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DEA8EBEB-2BD6-8E53-A683-42F26220F5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E01055-CC9C-3CA1-E876-BAECAFC1B246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362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02b994e442_3_76"/>
          <p:cNvSpPr/>
          <p:nvPr/>
        </p:nvSpPr>
        <p:spPr>
          <a:xfrm>
            <a:off x="2363225" y="1349988"/>
            <a:ext cx="7865997" cy="56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033" rIns="0" bIns="0" anchor="ctr" anchorCtr="0">
            <a:no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ts val="2400"/>
            </a:pPr>
            <a:r>
              <a:rPr lang="en-US" b="1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Core principles for collecting anti-discrimination and equality data</a:t>
            </a:r>
            <a:endParaRPr b="1" dirty="0">
              <a:solidFill>
                <a:srgbClr val="055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" name="Google Shape;113;g102b994e442_3_76"/>
          <p:cNvSpPr/>
          <p:nvPr/>
        </p:nvSpPr>
        <p:spPr>
          <a:xfrm>
            <a:off x="3177142" y="2159714"/>
            <a:ext cx="7052080" cy="3977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067" rIns="0" bIns="0" anchor="t" anchorCtr="0">
            <a:noAutofit/>
          </a:bodyPr>
          <a:lstStyle/>
          <a:p>
            <a:pPr marL="609585" indent="-431789">
              <a:lnSpc>
                <a:spcPct val="150000"/>
              </a:lnSpc>
              <a:buClr>
                <a:srgbClr val="05576D"/>
              </a:buClr>
              <a:buSzPts val="1500"/>
              <a:buFont typeface="Ubuntu Light"/>
              <a:buAutoNum type="arabicPeriod"/>
            </a:pPr>
            <a:r>
              <a:rPr lang="en-US" sz="1600" b="1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Self-identification </a:t>
            </a:r>
          </a:p>
          <a:p>
            <a:pPr marL="609585" indent="-431789">
              <a:lnSpc>
                <a:spcPct val="150000"/>
              </a:lnSpc>
              <a:buClr>
                <a:srgbClr val="05576D"/>
              </a:buClr>
              <a:buSzPts val="1500"/>
              <a:buFont typeface="Ubuntu Light"/>
              <a:buAutoNum type="arabicPeriod"/>
            </a:pPr>
            <a:r>
              <a:rPr lang="en-US" sz="1600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Voluntary participation</a:t>
            </a:r>
          </a:p>
          <a:p>
            <a:pPr marL="609585" indent="-431789">
              <a:lnSpc>
                <a:spcPct val="150000"/>
              </a:lnSpc>
              <a:buClr>
                <a:srgbClr val="05576D"/>
              </a:buClr>
              <a:buSzPts val="1500"/>
              <a:buFont typeface="Ubuntu Light"/>
              <a:buAutoNum type="arabicPeriod"/>
            </a:pPr>
            <a:r>
              <a:rPr lang="en-US" sz="1600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Clarity about the purpose of data collection</a:t>
            </a:r>
          </a:p>
          <a:p>
            <a:pPr marL="609585" indent="-431789">
              <a:lnSpc>
                <a:spcPct val="150000"/>
              </a:lnSpc>
              <a:buClr>
                <a:srgbClr val="05576D"/>
              </a:buClr>
              <a:buSzPts val="1500"/>
              <a:buFont typeface="Ubuntu Light"/>
              <a:buAutoNum type="arabicPeriod"/>
            </a:pPr>
            <a:r>
              <a:rPr lang="en-US" sz="1600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Anonymity of respondents </a:t>
            </a:r>
          </a:p>
          <a:p>
            <a:pPr marL="609585" indent="-431789">
              <a:lnSpc>
                <a:spcPct val="150000"/>
              </a:lnSpc>
              <a:buClr>
                <a:srgbClr val="05576D"/>
              </a:buClr>
              <a:buSzPts val="1500"/>
              <a:buFont typeface="Ubuntu Light"/>
              <a:buAutoNum type="arabicPeriod"/>
            </a:pPr>
            <a:r>
              <a:rPr lang="en-US" sz="1600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Participation of representatives of marginalized groups in the process of data collection, analysis and dissemination</a:t>
            </a:r>
          </a:p>
          <a:p>
            <a:pPr marL="609585" indent="-431789">
              <a:lnSpc>
                <a:spcPct val="150000"/>
              </a:lnSpc>
              <a:buClr>
                <a:srgbClr val="05576D"/>
              </a:buClr>
              <a:buSzPts val="1500"/>
              <a:buFont typeface="Ubuntu Light"/>
              <a:buAutoNum type="arabicPeriod"/>
            </a:pPr>
            <a:r>
              <a:rPr lang="en-US" sz="1600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Intersectional analysis multiple identities, grounds for discrimination</a:t>
            </a:r>
          </a:p>
          <a:p>
            <a:pPr marL="609585" indent="-431789">
              <a:lnSpc>
                <a:spcPct val="150000"/>
              </a:lnSpc>
              <a:buClr>
                <a:srgbClr val="05576D"/>
              </a:buClr>
              <a:buSzPts val="1500"/>
              <a:buFont typeface="Ubuntu Light"/>
              <a:buAutoNum type="arabicPeriod"/>
            </a:pPr>
            <a:r>
              <a:rPr lang="en-US" sz="1600" b="1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Principle of non-harm (data must not be misused)</a:t>
            </a:r>
            <a:endParaRPr lang="en-US" sz="1600" b="1" dirty="0">
              <a:solidFill>
                <a:srgbClr val="000000"/>
              </a:solidFill>
              <a:latin typeface="Helvetica" pitchFamily="2" charset="0"/>
              <a:ea typeface="Open Sans"/>
              <a:cs typeface="Open Sans"/>
              <a:sym typeface="Open Sans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4994786-CF1E-F471-7B55-265E4ACDE2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955DAF-FD3D-AEED-CDA6-F61F5EDEAD64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102b994e442_3_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967" y="1157358"/>
            <a:ext cx="4219712" cy="5153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102b994e442_3_83"/>
          <p:cNvSpPr txBox="1"/>
          <p:nvPr/>
        </p:nvSpPr>
        <p:spPr>
          <a:xfrm>
            <a:off x="5532264" y="1911456"/>
            <a:ext cx="6219600" cy="303508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333"/>
              </a:spcBef>
              <a:buClr>
                <a:srgbClr val="000000"/>
              </a:buClr>
              <a:buSzPts val="1600"/>
            </a:pPr>
            <a:r>
              <a:rPr lang="en-US" b="1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Two central premises of the Afrozensus: </a:t>
            </a:r>
          </a:p>
          <a:p>
            <a:pPr marL="609585" indent="-431789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500"/>
              <a:buFont typeface="Ubuntu Light"/>
              <a:buAutoNum type="arabicPeriod"/>
            </a:pPr>
            <a:r>
              <a:rPr lang="en-US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Black communities are inherently diverse and simultaneously have shared experiences.</a:t>
            </a:r>
          </a:p>
          <a:p>
            <a:pPr marL="609585" indent="-431789">
              <a:lnSpc>
                <a:spcPct val="115000"/>
              </a:lnSpc>
              <a:spcBef>
                <a:spcPts val="1333"/>
              </a:spcBef>
              <a:buClr>
                <a:srgbClr val="05576D"/>
              </a:buClr>
              <a:buSzPts val="1500"/>
              <a:buFont typeface="Ubuntu Light"/>
              <a:buAutoNum type="arabicPeriod"/>
            </a:pPr>
            <a:r>
              <a:rPr lang="en-US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Anti-Black racism is characterized by very specific racist attributions and patterns experienced by Black, African and Afro-diasporic people in Germany and globally.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F14362DC-F8BF-4696-2265-83373B6A4B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CC542B-A3F8-5902-9065-3E73DE95877A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547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02b994e442_3_129"/>
          <p:cNvSpPr/>
          <p:nvPr/>
        </p:nvSpPr>
        <p:spPr>
          <a:xfrm>
            <a:off x="5867669" y="1228994"/>
            <a:ext cx="3411600" cy="478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ts val="4000"/>
            </a:pPr>
            <a:r>
              <a:rPr lang="en-US" sz="2000" b="1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Diversity Dimensions</a:t>
            </a:r>
            <a:endParaRPr sz="2000" b="1" dirty="0">
              <a:solidFill>
                <a:srgbClr val="05576D"/>
              </a:solidFill>
              <a:latin typeface="Helvetica" pitchFamily="2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167" name="Google Shape;167;g102b994e442_3_129"/>
          <p:cNvSpPr/>
          <p:nvPr/>
        </p:nvSpPr>
        <p:spPr>
          <a:xfrm>
            <a:off x="5621858" y="1592116"/>
            <a:ext cx="6184617" cy="4821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609585" indent="-431789">
              <a:lnSpc>
                <a:spcPct val="115000"/>
              </a:lnSpc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Gender identity(</a:t>
            </a:r>
            <a:r>
              <a:rPr lang="en-US" dirty="0" err="1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ies</a:t>
            </a: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)</a:t>
            </a:r>
          </a:p>
          <a:p>
            <a:pPr marL="609585" indent="-431789">
              <a:lnSpc>
                <a:spcPct val="115000"/>
              </a:lnSpc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Sexual orientation/identities</a:t>
            </a:r>
          </a:p>
          <a:p>
            <a:pPr marL="609585" indent="-431789">
              <a:lnSpc>
                <a:spcPct val="115000"/>
              </a:lnSpc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age</a:t>
            </a:r>
          </a:p>
          <a:p>
            <a:pPr marL="609585" indent="-431789">
              <a:lnSpc>
                <a:spcPct val="115000"/>
              </a:lnSpc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Place of residence (urban/rural; east/west)</a:t>
            </a:r>
          </a:p>
          <a:p>
            <a:pPr marL="609585" indent="-431789">
              <a:lnSpc>
                <a:spcPct val="115000"/>
              </a:lnSpc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Disability and/or impairment</a:t>
            </a:r>
          </a:p>
          <a:p>
            <a:pPr marL="609585" indent="-431789">
              <a:lnSpc>
                <a:spcPct val="115000"/>
              </a:lnSpc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Religious affiliation in relation to anti-Muslim racism</a:t>
            </a:r>
          </a:p>
          <a:p>
            <a:pPr marL="609585" indent="-431789">
              <a:lnSpc>
                <a:spcPct val="115000"/>
              </a:lnSpc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Nationality</a:t>
            </a:r>
          </a:p>
          <a:p>
            <a:pPr marL="609585" indent="-431789">
              <a:lnSpc>
                <a:spcPct val="115000"/>
              </a:lnSpc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Refugee experience</a:t>
            </a:r>
          </a:p>
          <a:p>
            <a:pPr marL="609585" indent="-431789">
              <a:lnSpc>
                <a:spcPct val="115000"/>
              </a:lnSpc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Migration background</a:t>
            </a:r>
          </a:p>
          <a:p>
            <a:pPr marL="609585" indent="-431789">
              <a:lnSpc>
                <a:spcPct val="115000"/>
              </a:lnSpc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education</a:t>
            </a:r>
          </a:p>
          <a:p>
            <a:pPr marL="609585" indent="-431789">
              <a:lnSpc>
                <a:spcPct val="115000"/>
              </a:lnSpc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income</a:t>
            </a:r>
          </a:p>
          <a:p>
            <a:pPr marL="609585" indent="-431789">
              <a:lnSpc>
                <a:spcPct val="115000"/>
              </a:lnSpc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Marital status in relation to single parents</a:t>
            </a:r>
          </a:p>
          <a:p>
            <a:pPr marL="609585" indent="-431789">
              <a:lnSpc>
                <a:spcPct val="115000"/>
              </a:lnSpc>
              <a:buClr>
                <a:srgbClr val="05576D"/>
              </a:buClr>
              <a:buSzPts val="1500"/>
              <a:buFont typeface="Open Sans"/>
              <a:buChar char="●"/>
            </a:pPr>
            <a:r>
              <a:rPr lang="en-US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Number of African/afro-diasporic parents</a:t>
            </a:r>
            <a:endParaRPr dirty="0">
              <a:solidFill>
                <a:srgbClr val="05576D"/>
              </a:solidFill>
              <a:latin typeface="Helvetica" pitchFamily="2" charset="0"/>
              <a:ea typeface="Open Sans"/>
              <a:cs typeface="Open Sans"/>
              <a:sym typeface="Open Sans"/>
            </a:endParaRPr>
          </a:p>
        </p:txBody>
      </p:sp>
      <p:pic>
        <p:nvPicPr>
          <p:cNvPr id="169" name="Google Shape;169;g102b994e442_3_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731" y="1228994"/>
            <a:ext cx="4253948" cy="513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C4404501-6C1B-B4AC-97F8-E6A65775AF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C44074-AB66-FAA8-BD48-A749BE8F2770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3A24E4-D61C-BBB4-0978-2A2D9F6AD1E1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D66967D7-DA44-F179-E88D-79331EBF71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816D64-C9ED-657A-E9B2-F5829B6BE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643" y="1092746"/>
            <a:ext cx="8440360" cy="506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57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22F1458-8F31-8EED-3C35-AC2F6AC68E7A}"/>
              </a:ext>
            </a:extLst>
          </p:cNvPr>
          <p:cNvSpPr txBox="1"/>
          <p:nvPr/>
        </p:nvSpPr>
        <p:spPr>
          <a:xfrm>
            <a:off x="4898663" y="2721450"/>
            <a:ext cx="2394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05576D"/>
                </a:solidFill>
                <a:latin typeface="Helvetica" pitchFamily="2" charset="0"/>
              </a:rPr>
              <a:t>97,3%</a:t>
            </a:r>
            <a:endParaRPr lang="de-DE" sz="60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D639345-2F1B-30E3-2D3E-E1EEC46663BD}"/>
              </a:ext>
            </a:extLst>
          </p:cNvPr>
          <p:cNvSpPr txBox="1"/>
          <p:nvPr/>
        </p:nvSpPr>
        <p:spPr>
          <a:xfrm>
            <a:off x="4141491" y="3810513"/>
            <a:ext cx="3909016" cy="425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b="1" dirty="0">
                <a:solidFill>
                  <a:srgbClr val="05576D"/>
                </a:solidFill>
                <a:latin typeface="Helvetica" pitchFamily="2" charset="0"/>
              </a:rPr>
              <a:t>experienced Anti-Black Racism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3A24E4-D61C-BBB4-0978-2A2D9F6AD1E1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042382DB-E086-6108-8B04-A7814CF88C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68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3A24E4-D61C-BBB4-0978-2A2D9F6AD1E1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042382DB-E086-6108-8B04-A7814CF88C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sp>
        <p:nvSpPr>
          <p:cNvPr id="2" name="Google Shape;86;p2">
            <a:extLst>
              <a:ext uri="{FF2B5EF4-FFF2-40B4-BE49-F238E27FC236}">
                <a16:creationId xmlns:a16="http://schemas.microsoft.com/office/drawing/2014/main" id="{E4D65E0D-2F70-2BCA-03D2-90A5CC1B1E91}"/>
              </a:ext>
            </a:extLst>
          </p:cNvPr>
          <p:cNvSpPr txBox="1"/>
          <p:nvPr/>
        </p:nvSpPr>
        <p:spPr>
          <a:xfrm>
            <a:off x="2597426" y="1808252"/>
            <a:ext cx="6997147" cy="348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GB" b="1" dirty="0">
                <a:solidFill>
                  <a:srgbClr val="05576D"/>
                </a:solidFill>
                <a:latin typeface="Helvetica" pitchFamily="2" charset="0"/>
              </a:rPr>
              <a:t>Anti-Black Racism – Patterns and Dynamics </a:t>
            </a:r>
            <a:endParaRPr lang="en-US" dirty="0">
              <a:solidFill>
                <a:srgbClr val="05576D"/>
              </a:solidFill>
              <a:latin typeface="Helvetica" pitchFamily="2" charset="0"/>
              <a:ea typeface="Poppins Light"/>
              <a:cs typeface="Poppins Light"/>
              <a:sym typeface="Poppins Light"/>
            </a:endParaRPr>
          </a:p>
          <a:p>
            <a:pPr lvl="2" indent="-457611">
              <a:lnSpc>
                <a:spcPct val="150000"/>
              </a:lnSpc>
              <a:spcBef>
                <a:spcPts val="1600"/>
              </a:spcBef>
              <a:buClr>
                <a:srgbClr val="05576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Processes of othering</a:t>
            </a:r>
          </a:p>
          <a:p>
            <a:pPr lvl="2" indent="-457611">
              <a:lnSpc>
                <a:spcPct val="150000"/>
              </a:lnSpc>
              <a:buClr>
                <a:srgbClr val="05576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(Hyper-) </a:t>
            </a:r>
            <a:r>
              <a:rPr lang="en-US" dirty="0" err="1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sexualisation</a:t>
            </a:r>
            <a:r>
              <a:rPr lang="en-US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lvl="2" indent="-457611">
              <a:lnSpc>
                <a:spcPct val="150000"/>
              </a:lnSpc>
              <a:buClr>
                <a:srgbClr val="05576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Criminalisation</a:t>
            </a:r>
            <a:r>
              <a:rPr lang="en-US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lvl="2" indent="-457611">
              <a:lnSpc>
                <a:spcPct val="150000"/>
              </a:lnSpc>
              <a:buClr>
                <a:srgbClr val="05576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Qualifications and skills not being </a:t>
            </a:r>
            <a:r>
              <a:rPr lang="en-US" dirty="0" err="1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recognised</a:t>
            </a:r>
            <a:r>
              <a:rPr lang="en-US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 or questioned</a:t>
            </a:r>
          </a:p>
          <a:p>
            <a:pPr lvl="2" indent="-457611">
              <a:lnSpc>
                <a:spcPct val="150000"/>
              </a:lnSpc>
              <a:buClr>
                <a:srgbClr val="05576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De-</a:t>
            </a:r>
            <a:r>
              <a:rPr lang="en-US" dirty="0" err="1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individualisation</a:t>
            </a:r>
            <a:r>
              <a:rPr lang="en-US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lang="en-US" dirty="0" err="1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homogenisation</a:t>
            </a:r>
            <a:endParaRPr lang="en-US" dirty="0">
              <a:solidFill>
                <a:srgbClr val="055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2" indent="-457611">
              <a:lnSpc>
                <a:spcPct val="150000"/>
              </a:lnSpc>
              <a:buClr>
                <a:srgbClr val="05576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576D"/>
                </a:solidFill>
                <a:latin typeface="Open Sans"/>
                <a:ea typeface="Open Sans"/>
                <a:cs typeface="Open Sans"/>
                <a:sym typeface="Open Sans"/>
              </a:rPr>
              <a:t>Denial of ABR experience</a:t>
            </a:r>
          </a:p>
        </p:txBody>
      </p:sp>
    </p:spTree>
    <p:extLst>
      <p:ext uri="{BB962C8B-B14F-4D97-AF65-F5344CB8AC3E}">
        <p14:creationId xmlns:p14="http://schemas.microsoft.com/office/powerpoint/2010/main" val="1039204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3DC531A-0596-8908-B238-86531D08278B}"/>
              </a:ext>
            </a:extLst>
          </p:cNvPr>
          <p:cNvSpPr/>
          <p:nvPr/>
        </p:nvSpPr>
        <p:spPr>
          <a:xfrm>
            <a:off x="4959485" y="4747611"/>
            <a:ext cx="1282390" cy="2604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4" name="Google Shape;147;p22">
            <a:extLst>
              <a:ext uri="{FF2B5EF4-FFF2-40B4-BE49-F238E27FC236}">
                <a16:creationId xmlns:a16="http://schemas.microsoft.com/office/drawing/2014/main" id="{D84C83F4-FC4D-51FB-4622-0D48666AC3E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523" y="1053548"/>
            <a:ext cx="7235686" cy="51385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899590-1833-09D6-ABCA-BB084D46CB37}"/>
              </a:ext>
            </a:extLst>
          </p:cNvPr>
          <p:cNvCxnSpPr>
            <a:cxnSpLocks/>
          </p:cNvCxnSpPr>
          <p:nvPr/>
        </p:nvCxnSpPr>
        <p:spPr>
          <a:xfrm>
            <a:off x="2082643" y="464501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id="{88B3459E-F91D-B98A-6D54-66A482FA27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2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2"/>
    </mc:Choice>
    <mc:Fallback xmlns="">
      <p:transition spd="slow" advTm="5572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29435C-5113-1F20-9176-1AA3A515F209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6EBC126-3A19-8D10-D3DB-B0E66FF7A2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163940-A723-51DC-E0B8-F954DF237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729" y="1344845"/>
            <a:ext cx="8015304" cy="451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9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3DC531A-0596-8908-B238-86531D08278B}"/>
              </a:ext>
            </a:extLst>
          </p:cNvPr>
          <p:cNvSpPr/>
          <p:nvPr/>
        </p:nvSpPr>
        <p:spPr>
          <a:xfrm>
            <a:off x="4959485" y="4747611"/>
            <a:ext cx="1282390" cy="2604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899590-1833-09D6-ABCA-BB084D46CB37}"/>
              </a:ext>
            </a:extLst>
          </p:cNvPr>
          <p:cNvCxnSpPr>
            <a:cxnSpLocks/>
          </p:cNvCxnSpPr>
          <p:nvPr/>
        </p:nvCxnSpPr>
        <p:spPr>
          <a:xfrm>
            <a:off x="2082643" y="464501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id="{88B3459E-F91D-B98A-6D54-66A482FA27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042C25-6B7F-C7F6-0C20-4A74BA6B7821}"/>
              </a:ext>
            </a:extLst>
          </p:cNvPr>
          <p:cNvSpPr txBox="1"/>
          <p:nvPr/>
        </p:nvSpPr>
        <p:spPr>
          <a:xfrm>
            <a:off x="2322686" y="2114400"/>
            <a:ext cx="7838378" cy="2988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5576D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Dual</a:t>
            </a:r>
            <a:r>
              <a:rPr lang="en-GB" sz="1800" b="1" dirty="0">
                <a:solidFill>
                  <a:srgbClr val="05576D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 exclusion mechanism: </a:t>
            </a:r>
          </a:p>
          <a:p>
            <a:endParaRPr lang="en-GB" sz="1100" b="1" dirty="0">
              <a:solidFill>
                <a:srgbClr val="05576D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576D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D</a:t>
            </a:r>
            <a:r>
              <a:rPr lang="en-GB" dirty="0">
                <a:solidFill>
                  <a:srgbClr val="05576D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iscrimination in the utilisation of care as well as through non-utilisation, i.e. anticipated discrimination due to avoiding care structures. 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srgbClr val="05576D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576D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R</a:t>
            </a:r>
            <a:r>
              <a:rPr lang="en-GB" dirty="0">
                <a:solidFill>
                  <a:srgbClr val="05576D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acist aggression or violence in the provision of care exacerbates structural deficits. </a:t>
            </a:r>
            <a:endParaRPr lang="en-DE" dirty="0">
              <a:solidFill>
                <a:srgbClr val="055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5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2"/>
    </mc:Choice>
    <mc:Fallback xmlns="">
      <p:transition spd="slow" advTm="5572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3A24E4-D61C-BBB4-0978-2A2D9F6AD1E1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D66967D7-DA44-F179-E88D-79331EBF71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199E9E-EC66-D335-6257-3155D5661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612240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97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3A24E4-D61C-BBB4-0978-2A2D9F6AD1E1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D66967D7-DA44-F179-E88D-79331EBF71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CE89A7-3101-0BDD-1602-449945CED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610" y="1282778"/>
            <a:ext cx="1776433" cy="42924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1A766B-0044-6DCD-83ED-94048E3AB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425" y="996932"/>
            <a:ext cx="5880039" cy="53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07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29435C-5113-1F20-9176-1AA3A515F209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6EBC126-3A19-8D10-D3DB-B0E66FF7A2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B5D9C3-0738-7275-ACA5-AF30F3D3A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201" y="841084"/>
            <a:ext cx="8290702" cy="552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22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C2F4E1F-237E-101F-103D-A310F3934A69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6499E90-9924-C081-007A-FDDFAFA33F91}"/>
              </a:ext>
            </a:extLst>
          </p:cNvPr>
          <p:cNvSpPr txBox="1"/>
          <p:nvPr/>
        </p:nvSpPr>
        <p:spPr>
          <a:xfrm>
            <a:off x="9219381" y="3976572"/>
            <a:ext cx="767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Helvetica" pitchFamily="2" charset="0"/>
                <a:cs typeface="Times New Roman" panose="02020603050405020304" pitchFamily="18" charset="0"/>
              </a:rPr>
              <a:t>Y</a:t>
            </a:r>
            <a:r>
              <a:rPr lang="en-DE" sz="1100" dirty="0">
                <a:solidFill>
                  <a:schemeClr val="bg1"/>
                </a:solidFill>
                <a:latin typeface="Helvetica" pitchFamily="2" charset="0"/>
                <a:cs typeface="Times New Roman" panose="02020603050405020304" pitchFamily="18" charset="0"/>
              </a:rPr>
              <a:t>es 66,7%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2EB4E35-3FC5-A3AF-7004-2319E1925FBF}"/>
              </a:ext>
            </a:extLst>
          </p:cNvPr>
          <p:cNvSpPr/>
          <p:nvPr/>
        </p:nvSpPr>
        <p:spPr>
          <a:xfrm>
            <a:off x="7303911" y="2772859"/>
            <a:ext cx="1936044" cy="8692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3DC531A-0596-8908-B238-86531D08278B}"/>
              </a:ext>
            </a:extLst>
          </p:cNvPr>
          <p:cNvSpPr/>
          <p:nvPr/>
        </p:nvSpPr>
        <p:spPr>
          <a:xfrm>
            <a:off x="4959485" y="4747611"/>
            <a:ext cx="1282390" cy="2604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831E6265-C3FF-307B-1C3A-40F603E981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240A01-EBE9-1DCA-3629-6506E89C1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530" y="889545"/>
            <a:ext cx="6094690" cy="5078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3B1978-4841-3795-0B1C-55766B3D977A}"/>
              </a:ext>
            </a:extLst>
          </p:cNvPr>
          <p:cNvSpPr txBox="1"/>
          <p:nvPr/>
        </p:nvSpPr>
        <p:spPr>
          <a:xfrm>
            <a:off x="8792723" y="5863715"/>
            <a:ext cx="2709396" cy="337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867" dirty="0">
                <a:solidFill>
                  <a:srgbClr val="05576D"/>
                </a:solidFill>
                <a:latin typeface="Josefin Sans Bold Bold"/>
              </a:rPr>
              <a:t>EOTO &amp; CFE, CC BY-NC-ND 4.0 | </a:t>
            </a:r>
            <a:r>
              <a:rPr lang="en-US" sz="867" dirty="0" err="1">
                <a:solidFill>
                  <a:srgbClr val="05576D"/>
                </a:solidFill>
                <a:latin typeface="Josefin Sans Bold Bold"/>
              </a:rPr>
              <a:t>afrozensus.de</a:t>
            </a:r>
            <a:endParaRPr lang="en-US" sz="867" dirty="0">
              <a:solidFill>
                <a:srgbClr val="05576D"/>
              </a:solidFill>
              <a:latin typeface="Josefin Sans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12538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09"/>
    </mc:Choice>
    <mc:Fallback xmlns="">
      <p:transition spd="slow" advTm="6190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3D04D8-C9C6-09E6-3E25-DE9178B1D8F1}"/>
              </a:ext>
            </a:extLst>
          </p:cNvPr>
          <p:cNvSpPr txBox="1"/>
          <p:nvPr/>
        </p:nvSpPr>
        <p:spPr>
          <a:xfrm>
            <a:off x="8792723" y="5863715"/>
            <a:ext cx="2709396" cy="337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867" dirty="0">
                <a:solidFill>
                  <a:srgbClr val="05576D"/>
                </a:solidFill>
                <a:latin typeface="Josefin Sans Bold Bold"/>
              </a:rPr>
              <a:t>EOTO &amp; CFE, CC BY-NC-ND 4.0 | </a:t>
            </a:r>
            <a:r>
              <a:rPr lang="en-US" sz="867" dirty="0" err="1">
                <a:solidFill>
                  <a:srgbClr val="05576D"/>
                </a:solidFill>
                <a:latin typeface="Josefin Sans Bold Bold"/>
              </a:rPr>
              <a:t>afrozensus.de</a:t>
            </a:r>
            <a:endParaRPr lang="en-US" sz="867" dirty="0">
              <a:solidFill>
                <a:srgbClr val="05576D"/>
              </a:solidFill>
              <a:latin typeface="Josefin Sans Bold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499E90-9924-C081-007A-FDDFAFA33F91}"/>
              </a:ext>
            </a:extLst>
          </p:cNvPr>
          <p:cNvSpPr txBox="1"/>
          <p:nvPr/>
        </p:nvSpPr>
        <p:spPr>
          <a:xfrm>
            <a:off x="9219381" y="3976572"/>
            <a:ext cx="767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Helvetica" pitchFamily="2" charset="0"/>
                <a:cs typeface="Times New Roman" panose="02020603050405020304" pitchFamily="18" charset="0"/>
              </a:rPr>
              <a:t>Y</a:t>
            </a:r>
            <a:r>
              <a:rPr lang="en-DE" sz="1100" dirty="0">
                <a:solidFill>
                  <a:schemeClr val="bg1"/>
                </a:solidFill>
                <a:latin typeface="Helvetica" pitchFamily="2" charset="0"/>
                <a:cs typeface="Times New Roman" panose="02020603050405020304" pitchFamily="18" charset="0"/>
              </a:rPr>
              <a:t>es 66,7%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2EB4E35-3FC5-A3AF-7004-2319E1925FBF}"/>
              </a:ext>
            </a:extLst>
          </p:cNvPr>
          <p:cNvSpPr/>
          <p:nvPr/>
        </p:nvSpPr>
        <p:spPr>
          <a:xfrm>
            <a:off x="7303911" y="2772859"/>
            <a:ext cx="1936044" cy="8692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3DC531A-0596-8908-B238-86531D08278B}"/>
              </a:ext>
            </a:extLst>
          </p:cNvPr>
          <p:cNvSpPr/>
          <p:nvPr/>
        </p:nvSpPr>
        <p:spPr>
          <a:xfrm>
            <a:off x="4959485" y="4747611"/>
            <a:ext cx="1282390" cy="2604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962729-04B0-D6EE-1FD8-0F5BF2B22AE7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AD4E0B5-7BDB-F939-0A56-87B7653B9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486" y="805343"/>
            <a:ext cx="6240085" cy="520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09"/>
    </mc:Choice>
    <mc:Fallback xmlns="">
      <p:transition spd="slow" advTm="6190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22F1458-8F31-8EED-3C35-AC2F6AC68E7A}"/>
              </a:ext>
            </a:extLst>
          </p:cNvPr>
          <p:cNvSpPr txBox="1"/>
          <p:nvPr/>
        </p:nvSpPr>
        <p:spPr>
          <a:xfrm>
            <a:off x="5128638" y="2419535"/>
            <a:ext cx="1765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05576D"/>
                </a:solidFill>
                <a:latin typeface="Helvetica" pitchFamily="2" charset="0"/>
              </a:rPr>
              <a:t>98%</a:t>
            </a:r>
            <a:endParaRPr lang="de-DE" sz="60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D639345-2F1B-30E3-2D3E-E1EEC46663BD}"/>
              </a:ext>
            </a:extLst>
          </p:cNvPr>
          <p:cNvSpPr txBox="1"/>
          <p:nvPr/>
        </p:nvSpPr>
        <p:spPr>
          <a:xfrm>
            <a:off x="2739622" y="3732211"/>
            <a:ext cx="6984241" cy="1533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600" dirty="0">
                <a:solidFill>
                  <a:srgbClr val="05576D"/>
                </a:solidFill>
                <a:latin typeface="Helvetica" pitchFamily="2" charset="0"/>
              </a:rPr>
              <a:t>n = 4339 assume that discrimination occurs in the area of "health and care”</a:t>
            </a:r>
          </a:p>
          <a:p>
            <a:pPr algn="just">
              <a:lnSpc>
                <a:spcPct val="150000"/>
              </a:lnSpc>
            </a:pPr>
            <a:endParaRPr lang="en-GB" sz="1600" dirty="0">
              <a:solidFill>
                <a:srgbClr val="05576D"/>
              </a:solidFill>
              <a:latin typeface="Helvetica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GB" sz="1600" dirty="0">
                <a:solidFill>
                  <a:srgbClr val="05576D"/>
                </a:solidFill>
                <a:latin typeface="Helvetica" pitchFamily="2" charset="0"/>
              </a:rPr>
              <a:t>14.7% state that they have avoided the health care system in the past two years for fear of discrimination.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29435C-5113-1F20-9176-1AA3A515F209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6EBC126-3A19-8D10-D3DB-B0E66FF7A2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3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02d10c64c9_0_82"/>
          <p:cNvSpPr txBox="1">
            <a:spLocks noGrp="1"/>
          </p:cNvSpPr>
          <p:nvPr>
            <p:ph type="body" idx="1"/>
          </p:nvPr>
        </p:nvSpPr>
        <p:spPr>
          <a:xfrm>
            <a:off x="3290851" y="1600296"/>
            <a:ext cx="5605018" cy="38181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1600"/>
              </a:spcBef>
              <a:buSzPts val="688"/>
              <a:buNone/>
            </a:pPr>
            <a:r>
              <a:rPr lang="en-US" sz="1800" b="1" dirty="0">
                <a:solidFill>
                  <a:srgbClr val="05576D"/>
                </a:solidFill>
                <a:latin typeface="Helvetica" pitchFamily="2" charset="0"/>
              </a:rPr>
              <a:t>Consequences</a:t>
            </a:r>
          </a:p>
          <a:p>
            <a:pPr marL="0" indent="0">
              <a:spcBef>
                <a:spcPts val="1600"/>
              </a:spcBef>
              <a:buSzPts val="688"/>
              <a:buNone/>
            </a:pPr>
            <a:endParaRPr lang="en-US" sz="1100" b="1" dirty="0">
              <a:solidFill>
                <a:srgbClr val="05576D"/>
              </a:solidFill>
              <a:latin typeface="Helvetica" pitchFamily="2" charset="0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576D"/>
              </a:buClr>
              <a:buSzPts val="1800"/>
              <a:buChar char="●"/>
            </a:pPr>
            <a:r>
              <a:rPr lang="en-GB" sz="1800" dirty="0">
                <a:solidFill>
                  <a:srgbClr val="05576D"/>
                </a:solidFill>
              </a:rPr>
              <a:t>Discontinuation and delay of treatment or therapy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576D"/>
              </a:buClr>
              <a:buSzPts val="1800"/>
              <a:buChar char="●"/>
            </a:pPr>
            <a:endParaRPr lang="en-GB" sz="1800" dirty="0">
              <a:solidFill>
                <a:srgbClr val="05576D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576D"/>
              </a:buClr>
              <a:buSzPts val="1800"/>
              <a:buChar char="●"/>
            </a:pPr>
            <a:r>
              <a:rPr lang="en-GB" sz="1800" dirty="0">
                <a:solidFill>
                  <a:srgbClr val="05576D"/>
                </a:solidFill>
              </a:rPr>
              <a:t>Avoidance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576D"/>
              </a:buClr>
              <a:buSzPts val="1800"/>
              <a:buChar char="●"/>
            </a:pPr>
            <a:endParaRPr lang="en-GB" sz="1800" dirty="0">
              <a:solidFill>
                <a:srgbClr val="05576D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576D"/>
              </a:buClr>
              <a:buSzPts val="1800"/>
              <a:buChar char="●"/>
            </a:pPr>
            <a:r>
              <a:rPr lang="en-GB" sz="1800" dirty="0">
                <a:solidFill>
                  <a:srgbClr val="05576D"/>
                </a:solidFill>
              </a:rPr>
              <a:t>Mental stress / burden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576D"/>
              </a:buClr>
              <a:buSzPts val="1800"/>
              <a:buChar char="●"/>
            </a:pPr>
            <a:endParaRPr lang="en-GB" sz="1800" dirty="0">
              <a:solidFill>
                <a:srgbClr val="05576D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576D"/>
              </a:buClr>
              <a:buSzPts val="1800"/>
              <a:buChar char="●"/>
            </a:pPr>
            <a:r>
              <a:rPr lang="en-GB" sz="1800" dirty="0">
                <a:solidFill>
                  <a:srgbClr val="05576D"/>
                </a:solidFill>
              </a:rPr>
              <a:t>Additional costs</a:t>
            </a:r>
            <a:endParaRPr lang="en-GB" sz="1050" dirty="0"/>
          </a:p>
        </p:txBody>
      </p:sp>
      <p:sp>
        <p:nvSpPr>
          <p:cNvPr id="314" name="Google Shape;314;g102d10c64c9_0_82"/>
          <p:cNvSpPr/>
          <p:nvPr/>
        </p:nvSpPr>
        <p:spPr>
          <a:xfrm>
            <a:off x="608160" y="593760"/>
            <a:ext cx="10970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A356792-9070-D2BC-5DFE-76F99EA4F1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CE41516-9747-202D-0206-A0BE236DB652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559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29435C-5113-1F20-9176-1AA3A515F209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6EBC126-3A19-8D10-D3DB-B0E66FF7A2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3762C0-774B-E548-ACC1-AE9CB734B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747" y="925875"/>
            <a:ext cx="7926506" cy="53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46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02d10c64c9_0_82"/>
          <p:cNvSpPr txBox="1">
            <a:spLocks noGrp="1"/>
          </p:cNvSpPr>
          <p:nvPr>
            <p:ph type="body" idx="1"/>
          </p:nvPr>
        </p:nvSpPr>
        <p:spPr>
          <a:xfrm>
            <a:off x="2485847" y="1484331"/>
            <a:ext cx="8197022" cy="35728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ts val="688"/>
              <a:buNone/>
            </a:pPr>
            <a:r>
              <a:rPr lang="en-US" sz="1800" b="1" dirty="0">
                <a:solidFill>
                  <a:srgbClr val="05576D"/>
                </a:solidFill>
                <a:latin typeface="Helvetica" pitchFamily="2" charset="0"/>
              </a:rPr>
              <a:t>Recommendations for action for politics and administration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688"/>
              <a:buNone/>
            </a:pPr>
            <a:endParaRPr lang="en-US" sz="1100" b="1" dirty="0">
              <a:solidFill>
                <a:srgbClr val="05576D"/>
              </a:solidFill>
              <a:latin typeface="Helvetica" pitchFamily="2" charset="0"/>
            </a:endParaRPr>
          </a:p>
          <a:p>
            <a:pPr indent="-406390">
              <a:lnSpc>
                <a:spcPct val="100000"/>
              </a:lnSpc>
              <a:spcBef>
                <a:spcPts val="1600"/>
              </a:spcBef>
              <a:buClr>
                <a:srgbClr val="05576D"/>
              </a:buClr>
              <a:buSzPts val="1200"/>
            </a:pPr>
            <a:r>
              <a:rPr lang="en-US" sz="1800" dirty="0">
                <a:solidFill>
                  <a:srgbClr val="05576D"/>
                </a:solidFill>
                <a:latin typeface="Helvetica" pitchFamily="2" charset="0"/>
              </a:rPr>
              <a:t>Address racism in its structures and institutions, develop expertise that is critical of racism and understand racism as a significant factor impacting the health of Black people.</a:t>
            </a:r>
          </a:p>
          <a:p>
            <a:pPr indent="-406390">
              <a:lnSpc>
                <a:spcPct val="100000"/>
              </a:lnSpc>
              <a:spcBef>
                <a:spcPts val="1600"/>
              </a:spcBef>
              <a:buClr>
                <a:srgbClr val="05576D"/>
              </a:buClr>
              <a:buSzPts val="1200"/>
            </a:pPr>
            <a:r>
              <a:rPr lang="en-US" sz="1800" dirty="0">
                <a:solidFill>
                  <a:srgbClr val="05576D"/>
                </a:solidFill>
                <a:latin typeface="Helvetica" pitchFamily="2" charset="0"/>
              </a:rPr>
              <a:t>Psychotherapeutic care: special needs / therapists with racism-critical skills and competencies </a:t>
            </a:r>
          </a:p>
          <a:p>
            <a:pPr indent="-406390">
              <a:lnSpc>
                <a:spcPct val="100000"/>
              </a:lnSpc>
              <a:spcBef>
                <a:spcPts val="1600"/>
              </a:spcBef>
              <a:buClr>
                <a:srgbClr val="05576D"/>
              </a:buClr>
              <a:buSzPts val="1200"/>
            </a:pPr>
            <a:r>
              <a:rPr lang="en-US" sz="1800" dirty="0">
                <a:solidFill>
                  <a:srgbClr val="05576D"/>
                </a:solidFill>
                <a:latin typeface="Helvetica" pitchFamily="2" charset="0"/>
              </a:rPr>
              <a:t>Systematically promote access to medical training specifically for black people </a:t>
            </a:r>
          </a:p>
          <a:p>
            <a:pPr indent="-406390">
              <a:lnSpc>
                <a:spcPct val="100000"/>
              </a:lnSpc>
              <a:spcBef>
                <a:spcPts val="1600"/>
              </a:spcBef>
              <a:buClr>
                <a:srgbClr val="05576D"/>
              </a:buClr>
              <a:buSzPts val="1200"/>
            </a:pPr>
            <a:r>
              <a:rPr lang="en-US" sz="1800" dirty="0">
                <a:solidFill>
                  <a:srgbClr val="05576D"/>
                </a:solidFill>
                <a:latin typeface="Helvetica" pitchFamily="2" charset="0"/>
              </a:rPr>
              <a:t>Evaluation of current treatment concepts and training programs</a:t>
            </a:r>
          </a:p>
        </p:txBody>
      </p:sp>
      <p:sp>
        <p:nvSpPr>
          <p:cNvPr id="314" name="Google Shape;314;g102d10c64c9_0_82"/>
          <p:cNvSpPr/>
          <p:nvPr/>
        </p:nvSpPr>
        <p:spPr>
          <a:xfrm>
            <a:off x="608160" y="593760"/>
            <a:ext cx="10970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A356792-9070-D2BC-5DFE-76F99EA4F1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CE41516-9747-202D-0206-A0BE236DB652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29435C-5113-1F20-9176-1AA3A515F209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6EBC126-3A19-8D10-D3DB-B0E66FF7A2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FCC2A2-4A32-FC3B-35DA-C0FBE9222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0" y="997502"/>
            <a:ext cx="71755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28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02d10c64c9_0_82"/>
          <p:cNvSpPr txBox="1">
            <a:spLocks noGrp="1"/>
          </p:cNvSpPr>
          <p:nvPr>
            <p:ph type="body" idx="1"/>
          </p:nvPr>
        </p:nvSpPr>
        <p:spPr>
          <a:xfrm>
            <a:off x="2393185" y="1344833"/>
            <a:ext cx="8300835" cy="38181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1600"/>
              </a:spcBef>
              <a:buSzPts val="688"/>
              <a:buNone/>
            </a:pPr>
            <a:r>
              <a:rPr lang="en-US" sz="1800" b="1" dirty="0">
                <a:solidFill>
                  <a:srgbClr val="05576D"/>
                </a:solidFill>
                <a:latin typeface="Helvetica" pitchFamily="2" charset="0"/>
              </a:rPr>
              <a:t>Recommendations for action for Black, African and Afro-diasporic communities</a:t>
            </a:r>
          </a:p>
          <a:p>
            <a:pPr indent="-406390">
              <a:spcBef>
                <a:spcPts val="1600"/>
              </a:spcBef>
              <a:buClr>
                <a:srgbClr val="05576D"/>
              </a:buClr>
              <a:buSzPts val="1200"/>
            </a:pPr>
            <a:r>
              <a:rPr lang="en-US" sz="1800" dirty="0">
                <a:solidFill>
                  <a:srgbClr val="05576D"/>
                </a:solidFill>
                <a:latin typeface="Helvetica" pitchFamily="2" charset="0"/>
              </a:rPr>
              <a:t>Sharing knowledge: too few self-organized spaces in which Black, African and Afro-diasporic communities and self-organizations can share information about navigating the health care system.</a:t>
            </a:r>
          </a:p>
          <a:p>
            <a:pPr indent="-406390">
              <a:spcBef>
                <a:spcPts val="1600"/>
              </a:spcBef>
              <a:buClr>
                <a:srgbClr val="05576D"/>
              </a:buClr>
              <a:buSzPts val="1200"/>
            </a:pPr>
            <a:r>
              <a:rPr lang="en-US" sz="1800" dirty="0">
                <a:solidFill>
                  <a:srgbClr val="05576D"/>
                </a:solidFill>
                <a:latin typeface="Helvetica" pitchFamily="2" charset="0"/>
              </a:rPr>
              <a:t>Complaints mechanisms: Black individuals and associations have so far made too little use of official complaints mechanisms </a:t>
            </a:r>
          </a:p>
          <a:p>
            <a:pPr marL="812780" lvl="1" indent="0">
              <a:spcBef>
                <a:spcPts val="1600"/>
              </a:spcBef>
              <a:buClr>
                <a:srgbClr val="05576D"/>
              </a:buClr>
              <a:buSzPts val="1200"/>
              <a:buNone/>
            </a:pPr>
            <a:r>
              <a:rPr lang="en-US" sz="1800" dirty="0">
                <a:solidFill>
                  <a:srgbClr val="05576D"/>
                </a:solidFill>
                <a:latin typeface="Helvetica" pitchFamily="2" charset="0"/>
              </a:rPr>
              <a:t>→ demands and needs to the medical associations and psychotherapeutic institutions.</a:t>
            </a:r>
          </a:p>
        </p:txBody>
      </p:sp>
      <p:sp>
        <p:nvSpPr>
          <p:cNvPr id="314" name="Google Shape;314;g102d10c64c9_0_82"/>
          <p:cNvSpPr/>
          <p:nvPr/>
        </p:nvSpPr>
        <p:spPr>
          <a:xfrm>
            <a:off x="608160" y="593760"/>
            <a:ext cx="10970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A356792-9070-D2BC-5DFE-76F99EA4F1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CE41516-9747-202D-0206-A0BE236DB652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356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CD2CFE-F24D-9D59-833F-9F4FDA25149F}"/>
              </a:ext>
            </a:extLst>
          </p:cNvPr>
          <p:cNvSpPr txBox="1"/>
          <p:nvPr/>
        </p:nvSpPr>
        <p:spPr>
          <a:xfrm>
            <a:off x="2647952" y="1261071"/>
            <a:ext cx="8288857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5576D"/>
                </a:solidFill>
                <a:latin typeface="Helvetica" pitchFamily="2" charset="0"/>
              </a:rPr>
              <a:t>Research on Racism and Health in Germany </a:t>
            </a:r>
          </a:p>
          <a:p>
            <a:endParaRPr lang="en-GB" b="1" dirty="0">
              <a:solidFill>
                <a:srgbClr val="05576D"/>
              </a:solidFill>
              <a:latin typeface="Helvetica" pitchFamily="2" charset="0"/>
            </a:endParaRPr>
          </a:p>
          <a:p>
            <a:endParaRPr lang="en-GB" sz="500" b="1" dirty="0">
              <a:solidFill>
                <a:srgbClr val="05576D"/>
              </a:solidFill>
              <a:latin typeface="Helvetica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576D"/>
                </a:solidFill>
                <a:latin typeface="Helvetica" pitchFamily="2" charset="0"/>
              </a:rPr>
              <a:t>Study racial disparities: German health care system and effects of racism on health.</a:t>
            </a:r>
          </a:p>
          <a:p>
            <a:endParaRPr lang="en-GB" dirty="0">
              <a:solidFill>
                <a:srgbClr val="05576D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576D"/>
                </a:solidFill>
                <a:latin typeface="Helvetica" pitchFamily="2" charset="0"/>
              </a:rPr>
              <a:t>Race-evasive approaches are dominant </a:t>
            </a:r>
          </a:p>
          <a:p>
            <a:endParaRPr lang="en-GB" dirty="0">
              <a:solidFill>
                <a:srgbClr val="05576D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576D"/>
                </a:solidFill>
                <a:latin typeface="Helvetica" pitchFamily="2" charset="0"/>
              </a:rPr>
              <a:t>History of medical research is based on violence - historical events have had a lasting impact on marginalized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5576D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576D"/>
                </a:solidFill>
                <a:latin typeface="Helvetica" pitchFamily="2" charset="0"/>
              </a:rPr>
              <a:t>German Science lacks both lack of differentiated concepts and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5576D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576D"/>
                </a:solidFill>
                <a:latin typeface="Helvetica" pitchFamily="2" charset="0"/>
              </a:rPr>
              <a:t>Examining race and the processes of racialization and its effects on health </a:t>
            </a:r>
          </a:p>
          <a:p>
            <a:endParaRPr lang="en-GB" dirty="0">
              <a:solidFill>
                <a:srgbClr val="05576D"/>
              </a:solidFill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071AD398-9002-5422-7395-06F17388B1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13CD55-7386-8CF2-130A-F2B7EC5E2DDB}"/>
              </a:ext>
            </a:extLst>
          </p:cNvPr>
          <p:cNvCxnSpPr>
            <a:cxnSpLocks/>
          </p:cNvCxnSpPr>
          <p:nvPr/>
        </p:nvCxnSpPr>
        <p:spPr>
          <a:xfrm>
            <a:off x="2082643" y="464501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8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65"/>
    </mc:Choice>
    <mc:Fallback xmlns="">
      <p:transition spd="slow" advTm="128565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92;g104af98202f_0_16">
            <a:extLst>
              <a:ext uri="{FF2B5EF4-FFF2-40B4-BE49-F238E27FC236}">
                <a16:creationId xmlns:a16="http://schemas.microsoft.com/office/drawing/2014/main" id="{BCF117AD-63E2-A3F1-AB5B-1266511D18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6592" y="1216053"/>
            <a:ext cx="3577048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86;p2">
            <a:extLst>
              <a:ext uri="{FF2B5EF4-FFF2-40B4-BE49-F238E27FC236}">
                <a16:creationId xmlns:a16="http://schemas.microsoft.com/office/drawing/2014/main" id="{AA8FBB22-9E91-35F0-3CF3-1692E1C038DB}"/>
              </a:ext>
            </a:extLst>
          </p:cNvPr>
          <p:cNvSpPr txBox="1"/>
          <p:nvPr/>
        </p:nvSpPr>
        <p:spPr>
          <a:xfrm>
            <a:off x="5946577" y="1166862"/>
            <a:ext cx="5555542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endParaRPr lang="en-GB" dirty="0">
              <a:solidFill>
                <a:srgbClr val="05576D"/>
              </a:solidFill>
              <a:latin typeface="Helvetica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GB" dirty="0">
                <a:solidFill>
                  <a:srgbClr val="05576D"/>
                </a:solidFill>
                <a:latin typeface="Helvetica" pitchFamily="2" charset="0"/>
              </a:rPr>
              <a:t>"Black empowerment, enlightenment, networking, education, new terminologies that can give a name to what is experienced and thus make it real and also tangible for others.”</a:t>
            </a:r>
          </a:p>
          <a:p>
            <a:pPr algn="ctr">
              <a:lnSpc>
                <a:spcPct val="150000"/>
              </a:lnSpc>
            </a:pPr>
            <a:r>
              <a:rPr lang="en-GB" dirty="0">
                <a:solidFill>
                  <a:srgbClr val="05576D"/>
                </a:solidFill>
                <a:latin typeface="Helvetica" pitchFamily="2" charset="0"/>
              </a:rPr>
              <a:t>______</a:t>
            </a:r>
          </a:p>
          <a:p>
            <a:pPr algn="ctr">
              <a:lnSpc>
                <a:spcPct val="150000"/>
              </a:lnSpc>
            </a:pPr>
            <a:endParaRPr lang="en-GB" dirty="0">
              <a:solidFill>
                <a:srgbClr val="05576D"/>
              </a:solidFill>
              <a:latin typeface="Helvetica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GB" dirty="0">
                <a:solidFill>
                  <a:srgbClr val="05576D"/>
                </a:solidFill>
                <a:latin typeface="Helvetica" pitchFamily="2" charset="0"/>
              </a:rPr>
              <a:t>"Indeed, there is knowledge. Indeed, there is experience."</a:t>
            </a:r>
          </a:p>
          <a:p>
            <a:pPr algn="ctr">
              <a:lnSpc>
                <a:spcPct val="150000"/>
              </a:lnSpc>
            </a:pPr>
            <a:r>
              <a:rPr lang="en-GB" dirty="0">
                <a:solidFill>
                  <a:srgbClr val="05576D"/>
                </a:solidFill>
                <a:latin typeface="Helvetica" pitchFamily="2" charset="0"/>
              </a:rPr>
              <a:t>"[This knowledge] however, is not being recognised to matter."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BD38A2-2B06-618A-06FD-20AF8F88658B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6">
            <a:extLst>
              <a:ext uri="{FF2B5EF4-FFF2-40B4-BE49-F238E27FC236}">
                <a16:creationId xmlns:a16="http://schemas.microsoft.com/office/drawing/2014/main" id="{7D45C03B-4302-784B-A909-C3A10DAEFA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37"/>
    </mc:Choice>
    <mc:Fallback xmlns="">
      <p:transition spd="slow" advTm="58037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03D04D8-C9C6-09E6-3E25-DE9178B1D8F1}"/>
              </a:ext>
            </a:extLst>
          </p:cNvPr>
          <p:cNvSpPr txBox="1"/>
          <p:nvPr/>
        </p:nvSpPr>
        <p:spPr>
          <a:xfrm>
            <a:off x="1985732" y="5953835"/>
            <a:ext cx="2709396" cy="337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867" dirty="0">
                <a:solidFill>
                  <a:srgbClr val="05576D"/>
                </a:solidFill>
                <a:latin typeface="Josefin Sans Bold Bold"/>
              </a:rPr>
              <a:t>EOTO &amp; CFE, CC BY-NC-ND 4.0 | </a:t>
            </a:r>
            <a:r>
              <a:rPr lang="en-US" sz="867" dirty="0" err="1">
                <a:solidFill>
                  <a:srgbClr val="05576D"/>
                </a:solidFill>
                <a:latin typeface="Josefin Sans Bold Bold"/>
              </a:rPr>
              <a:t>afrozensus.de</a:t>
            </a:r>
            <a:endParaRPr lang="en-US" sz="867" dirty="0">
              <a:solidFill>
                <a:srgbClr val="05576D"/>
              </a:solidFill>
              <a:latin typeface="Josefin Sans Bold Bold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40EEC1-3D63-F43C-F5C9-77149EDD8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306" y="1230361"/>
            <a:ext cx="3537028" cy="472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9AAC30-58D8-D718-213A-1D5EAC80E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854" y="2221672"/>
            <a:ext cx="2787065" cy="2737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5E5003-2026-6C8F-AE58-A3EBB9E9F8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BA5CDB-0A95-2E5D-76BE-CF14EEE98FA3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8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82"/>
    </mc:Choice>
    <mc:Fallback xmlns="">
      <p:transition spd="slow" advTm="8388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3A24E4-D61C-BBB4-0978-2A2D9F6AD1E1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042382DB-E086-6108-8B04-A7814CF88C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ABA88C-5844-DCD3-DE5D-7AFB83567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706" y="2177583"/>
            <a:ext cx="8333349" cy="2662042"/>
          </a:xfrm>
          <a:prstGeom prst="rect">
            <a:avLst/>
          </a:prstGeom>
        </p:spPr>
      </p:pic>
      <p:sp>
        <p:nvSpPr>
          <p:cNvPr id="2" name="Google Shape;105;g102b994e442_3_13">
            <a:extLst>
              <a:ext uri="{FF2B5EF4-FFF2-40B4-BE49-F238E27FC236}">
                <a16:creationId xmlns:a16="http://schemas.microsoft.com/office/drawing/2014/main" id="{24FC33CC-6775-3E96-DEE6-9E3293BD9F7C}"/>
              </a:ext>
            </a:extLst>
          </p:cNvPr>
          <p:cNvSpPr/>
          <p:nvPr/>
        </p:nvSpPr>
        <p:spPr>
          <a:xfrm>
            <a:off x="2625706" y="1095963"/>
            <a:ext cx="2380900" cy="509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ts val="4000"/>
            </a:pPr>
            <a:r>
              <a:rPr lang="en-US" sz="2000" b="1" dirty="0">
                <a:solidFill>
                  <a:srgbClr val="05576D"/>
                </a:solidFill>
                <a:latin typeface="Helvetica" pitchFamily="2" charset="0"/>
                <a:ea typeface="Open Sans"/>
                <a:cs typeface="Open Sans"/>
                <a:sym typeface="Open Sans"/>
              </a:rPr>
              <a:t>Self-positioning</a:t>
            </a:r>
            <a:endParaRPr sz="2000" b="1" dirty="0">
              <a:solidFill>
                <a:srgbClr val="05576D"/>
              </a:solidFill>
              <a:latin typeface="Helvetica" pitchFamily="2" charset="0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39573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D639345-2F1B-30E3-2D3E-E1EEC46663BD}"/>
              </a:ext>
            </a:extLst>
          </p:cNvPr>
          <p:cNvSpPr txBox="1"/>
          <p:nvPr/>
        </p:nvSpPr>
        <p:spPr>
          <a:xfrm>
            <a:off x="1417731" y="1805478"/>
            <a:ext cx="9706833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marR="71437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i="0" u="none" strike="noStrike" dirty="0">
                <a:solidFill>
                  <a:srgbClr val="01566A"/>
                </a:solidFill>
                <a:effectLst/>
                <a:latin typeface="Helvetica" pitchFamily="2" charset="0"/>
              </a:rPr>
              <a:t>"Anti-Black Racism (ABR) is a specific form of racism and has been a tradition in Europe and Germany since the time of enslavement. ABR is a specific degradation, dehumanisation and racist discrimination of Black people of African descent. Regardless of the reality of discrimination/hierarchisation according to 'skin tone' (colourism), ABR cannot be reduced to discrimination based on 'skin colour', as specific dynamics exist in anti-Black discrimination, and these are experienced by people of different 'skin tones'."</a:t>
            </a:r>
          </a:p>
          <a:p>
            <a:endParaRPr lang="de-DE" sz="16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93DC2D-8289-634E-DC76-DE4D44FB7534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29561DC5-BA85-3606-6275-E382D57927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22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D639345-2F1B-30E3-2D3E-E1EEC46663BD}"/>
              </a:ext>
            </a:extLst>
          </p:cNvPr>
          <p:cNvSpPr txBox="1"/>
          <p:nvPr/>
        </p:nvSpPr>
        <p:spPr>
          <a:xfrm>
            <a:off x="2082643" y="2636475"/>
            <a:ext cx="7803169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marR="71437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1566A"/>
                </a:solidFill>
                <a:effectLst/>
                <a:latin typeface="Helvetica" pitchFamily="2" charset="0"/>
              </a:rPr>
              <a:t>"Blackness is a cypher, where the conversation is intergenerational, international and interdependent." </a:t>
            </a:r>
            <a:endParaRPr lang="en-GB" sz="1600" b="1" dirty="0">
              <a:solidFill>
                <a:srgbClr val="000000"/>
              </a:solidFill>
              <a:latin typeface="Helvetica" pitchFamily="2" charset="0"/>
            </a:endParaRPr>
          </a:p>
          <a:p>
            <a:pPr marL="857250" marR="71437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i="0" u="none" strike="noStrike" dirty="0">
                <a:solidFill>
                  <a:srgbClr val="01566A"/>
                </a:solidFill>
                <a:effectLst/>
                <a:latin typeface="Helvetica" pitchFamily="2" charset="0"/>
              </a:rPr>
              <a:t>Minna Salami (2020, p. 92) </a:t>
            </a:r>
            <a:endParaRPr lang="en-GB" sz="140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de-DE" sz="16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93DC2D-8289-634E-DC76-DE4D44FB7534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29561DC5-BA85-3606-6275-E382D57927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46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CD2CFE-F24D-9D59-833F-9F4FDA25149F}"/>
              </a:ext>
            </a:extLst>
          </p:cNvPr>
          <p:cNvSpPr txBox="1"/>
          <p:nvPr/>
        </p:nvSpPr>
        <p:spPr>
          <a:xfrm>
            <a:off x="2309655" y="1992918"/>
            <a:ext cx="8030099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5576D"/>
                </a:solidFill>
                <a:latin typeface="Helvetica" pitchFamily="2" charset="0"/>
              </a:rPr>
              <a:t>German Colonialism and Nazi eugenics: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5576D"/>
              </a:solidFill>
              <a:latin typeface="Helvetica" pitchFamily="2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5576D"/>
                </a:solidFill>
                <a:latin typeface="Helvetica" pitchFamily="2" charset="0"/>
              </a:rPr>
              <a:t>German colonizers committed the first genocide of the 20th (1904 - 1908)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5576D"/>
                </a:solidFill>
                <a:latin typeface="Helvetica" pitchFamily="2" charset="0"/>
              </a:rPr>
              <a:t>killed many thousand Herero and Nama in today’s Namibia </a:t>
            </a:r>
          </a:p>
          <a:p>
            <a:pPr lvl="3">
              <a:lnSpc>
                <a:spcPct val="150000"/>
              </a:lnSpc>
            </a:pPr>
            <a:r>
              <a:rPr lang="en-GB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(</a:t>
            </a:r>
            <a:r>
              <a:rPr lang="en-GB" sz="1400" dirty="0" err="1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Olusoga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 &amp; </a:t>
            </a:r>
            <a:r>
              <a:rPr lang="en-GB" sz="1400" dirty="0" err="1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Erichsen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, 2010; </a:t>
            </a:r>
            <a:r>
              <a:rPr lang="en-GB" sz="1400" dirty="0" err="1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Zimmerer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 &amp; </a:t>
            </a:r>
            <a:r>
              <a:rPr lang="en-GB" sz="1400" dirty="0" err="1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Zelle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, 2008)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 </a:t>
            </a:r>
          </a:p>
          <a:p>
            <a:pPr lvl="1">
              <a:lnSpc>
                <a:spcPct val="150000"/>
              </a:lnSpc>
            </a:pPr>
            <a:endParaRPr lang="en-GB" sz="1600" dirty="0">
              <a:solidFill>
                <a:srgbClr val="05576D"/>
              </a:solidFill>
              <a:latin typeface="Helvetica" pitchFamily="2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5576D"/>
                </a:solidFill>
                <a:latin typeface="Helvetica" pitchFamily="2" charset="0"/>
              </a:rPr>
              <a:t>Nazi policies of “racial hygiene” systematic murder of millions of people during the Holocaust 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(Mohsen, 2020).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BF20CD-3F63-D9C7-1A3D-C778FAFB061F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>
            <a:extLst>
              <a:ext uri="{FF2B5EF4-FFF2-40B4-BE49-F238E27FC236}">
                <a16:creationId xmlns:a16="http://schemas.microsoft.com/office/drawing/2014/main" id="{C5389AF4-DA1E-5283-FEE0-010A50AB4B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05"/>
    </mc:Choice>
    <mc:Fallback xmlns="">
      <p:transition spd="slow" advTm="12600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CD2CFE-F24D-9D59-833F-9F4FDA25149F}"/>
              </a:ext>
            </a:extLst>
          </p:cNvPr>
          <p:cNvSpPr txBox="1"/>
          <p:nvPr/>
        </p:nvSpPr>
        <p:spPr>
          <a:xfrm>
            <a:off x="2434335" y="2154579"/>
            <a:ext cx="8196821" cy="2534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5576D"/>
                </a:solidFill>
                <a:latin typeface="Helvetica" pitchFamily="2" charset="0"/>
              </a:rPr>
              <a:t>Continuities of racialization, race-evasive discourse and science</a:t>
            </a:r>
          </a:p>
          <a:p>
            <a:endParaRPr lang="en-GB" sz="500" dirty="0">
              <a:solidFill>
                <a:srgbClr val="05576D"/>
              </a:solidFill>
              <a:latin typeface="Helvetica" pitchFamily="2" charset="0"/>
            </a:endParaRPr>
          </a:p>
          <a:p>
            <a:endParaRPr lang="en-GB" dirty="0">
              <a:solidFill>
                <a:srgbClr val="05576D"/>
              </a:solidFill>
              <a:latin typeface="Helvetica" pitchFamily="2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5576D"/>
                </a:solidFill>
                <a:latin typeface="Helvetica" pitchFamily="2" charset="0"/>
              </a:rPr>
              <a:t>Race-evasive approaches displace racism temporarily, socially and geographically 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(</a:t>
            </a:r>
            <a:r>
              <a:rPr lang="en-GB" sz="1400" dirty="0" err="1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Bojadžijev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 et al., 2017). </a:t>
            </a:r>
          </a:p>
          <a:p>
            <a:pPr lvl="1">
              <a:lnSpc>
                <a:spcPct val="150000"/>
              </a:lnSpc>
            </a:pPr>
            <a:endParaRPr lang="en-GB" sz="1600" dirty="0">
              <a:solidFill>
                <a:srgbClr val="05576D"/>
              </a:solidFill>
              <a:latin typeface="Helvetica" pitchFamily="2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5576D"/>
                </a:solidFill>
                <a:latin typeface="Helvetica" pitchFamily="2" charset="0"/>
              </a:rPr>
              <a:t>Replacement of the term "</a:t>
            </a:r>
            <a:r>
              <a:rPr lang="en-GB" sz="1600" dirty="0" err="1">
                <a:solidFill>
                  <a:srgbClr val="9E0605"/>
                </a:solidFill>
                <a:latin typeface="Helvetica" pitchFamily="2" charset="0"/>
              </a:rPr>
              <a:t>Rasse</a:t>
            </a:r>
            <a:r>
              <a:rPr lang="en-GB" sz="1600" dirty="0">
                <a:solidFill>
                  <a:srgbClr val="05576D"/>
                </a:solidFill>
                <a:latin typeface="Helvetica" pitchFamily="2" charset="0"/>
              </a:rPr>
              <a:t>” in the German constitution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5576D"/>
                </a:solidFill>
                <a:latin typeface="Helvetica" pitchFamily="2" charset="0"/>
              </a:rPr>
              <a:t>Proxies to study racism: migration background, foreigners, culture etc.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2BD6B3-A62A-0148-ABDE-57D346D490D2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>
            <a:extLst>
              <a:ext uri="{FF2B5EF4-FFF2-40B4-BE49-F238E27FC236}">
                <a16:creationId xmlns:a16="http://schemas.microsoft.com/office/drawing/2014/main" id="{2A9B192A-B509-F04B-5DF0-3F09BEA8FB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658"/>
    </mc:Choice>
    <mc:Fallback xmlns="">
      <p:transition spd="slow" advTm="18765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22F1458-8F31-8EED-3C35-AC2F6AC68E7A}"/>
              </a:ext>
            </a:extLst>
          </p:cNvPr>
          <p:cNvSpPr txBox="1"/>
          <p:nvPr/>
        </p:nvSpPr>
        <p:spPr>
          <a:xfrm>
            <a:off x="5149127" y="2413337"/>
            <a:ext cx="1724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05576D"/>
                </a:solidFill>
                <a:latin typeface="Helvetica" pitchFamily="2" charset="0"/>
              </a:rPr>
              <a:t>49%</a:t>
            </a:r>
            <a:endParaRPr lang="de-DE" sz="60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D639345-2F1B-30E3-2D3E-E1EEC46663BD}"/>
              </a:ext>
            </a:extLst>
          </p:cNvPr>
          <p:cNvSpPr txBox="1"/>
          <p:nvPr/>
        </p:nvSpPr>
        <p:spPr>
          <a:xfrm>
            <a:off x="2655062" y="3721060"/>
            <a:ext cx="671275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05576D"/>
                </a:solidFill>
                <a:latin typeface="Helvetica" pitchFamily="2" charset="0"/>
              </a:rPr>
              <a:t>of the German population still believe in the existence of "</a:t>
            </a:r>
            <a:r>
              <a:rPr lang="en-GB" sz="1600" b="1" dirty="0">
                <a:solidFill>
                  <a:srgbClr val="05576D"/>
                </a:solidFill>
                <a:latin typeface="Helvetica" pitchFamily="2" charset="0"/>
              </a:rPr>
              <a:t>human races</a:t>
            </a:r>
            <a:r>
              <a:rPr lang="en-GB" sz="1600" dirty="0">
                <a:solidFill>
                  <a:srgbClr val="05576D"/>
                </a:solidFill>
                <a:latin typeface="Helvetica" pitchFamily="2" charset="0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n-GB" sz="1600" b="1" dirty="0">
                <a:solidFill>
                  <a:srgbClr val="05576D"/>
                </a:solidFill>
                <a:latin typeface="Helvetica" pitchFamily="2" charset="0"/>
              </a:rPr>
              <a:t>biologistic categorizations and cultural hierarchies</a:t>
            </a:r>
          </a:p>
          <a:p>
            <a:pPr algn="ctr">
              <a:lnSpc>
                <a:spcPct val="150000"/>
              </a:lnSpc>
            </a:pPr>
            <a:r>
              <a:rPr lang="en-GB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(</a:t>
            </a:r>
            <a:r>
              <a:rPr lang="en-GB" sz="1400" dirty="0" err="1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DeZIM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, 2022)</a:t>
            </a:r>
          </a:p>
          <a:p>
            <a:endParaRPr lang="de-DE" sz="16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93DC2D-8289-634E-DC76-DE4D44FB7534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29561DC5-BA85-3606-6275-E382D57927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92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29C1F-CFA5-592D-B8F3-6D0257313416}"/>
              </a:ext>
            </a:extLst>
          </p:cNvPr>
          <p:cNvSpPr txBox="1"/>
          <p:nvPr/>
        </p:nvSpPr>
        <p:spPr>
          <a:xfrm>
            <a:off x="1325366" y="180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29435C-5113-1F20-9176-1AA3A515F209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6EBC126-3A19-8D10-D3DB-B0E66FF7A2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  <p:sp>
        <p:nvSpPr>
          <p:cNvPr id="22" name="Textfeld 18">
            <a:extLst>
              <a:ext uri="{FF2B5EF4-FFF2-40B4-BE49-F238E27FC236}">
                <a16:creationId xmlns:a16="http://schemas.microsoft.com/office/drawing/2014/main" id="{39DF6A4F-DDF2-F95F-C6B7-CA8F5A6A8364}"/>
              </a:ext>
            </a:extLst>
          </p:cNvPr>
          <p:cNvSpPr txBox="1"/>
          <p:nvPr/>
        </p:nvSpPr>
        <p:spPr>
          <a:xfrm>
            <a:off x="2655062" y="3003050"/>
            <a:ext cx="6712755" cy="46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>
                <a:solidFill>
                  <a:srgbClr val="05576D"/>
                </a:solidFill>
                <a:latin typeface="Helvetica" pitchFamily="2" charset="0"/>
              </a:rPr>
              <a:t>Race is not real – but it is real in its consequences!</a:t>
            </a:r>
          </a:p>
        </p:txBody>
      </p:sp>
    </p:spTree>
    <p:extLst>
      <p:ext uri="{BB962C8B-B14F-4D97-AF65-F5344CB8AC3E}">
        <p14:creationId xmlns:p14="http://schemas.microsoft.com/office/powerpoint/2010/main" val="4165429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C2F4E1F-237E-101F-103D-A310F3934A69}"/>
              </a:ext>
            </a:extLst>
          </p:cNvPr>
          <p:cNvCxnSpPr>
            <a:cxnSpLocks/>
          </p:cNvCxnSpPr>
          <p:nvPr/>
        </p:nvCxnSpPr>
        <p:spPr>
          <a:xfrm>
            <a:off x="2082643" y="524136"/>
            <a:ext cx="9419476" cy="0"/>
          </a:xfrm>
          <a:prstGeom prst="line">
            <a:avLst/>
          </a:prstGeom>
          <a:ln w="3175" cap="rnd" cmpd="sng">
            <a:solidFill>
              <a:srgbClr val="006C66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40EEC1-3D63-F43C-F5C9-77149EDD8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13" y="912601"/>
            <a:ext cx="3768774" cy="50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198C9ECA-6998-4FA4-A6EF-6BD893E513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0845" y="207189"/>
            <a:ext cx="1781798" cy="56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9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82"/>
    </mc:Choice>
    <mc:Fallback xmlns="">
      <p:transition spd="slow" advTm="83882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8AE523B64FC49AC0890FA3FD7CDBB" ma:contentTypeVersion="18" ma:contentTypeDescription="Een nieuw document maken." ma:contentTypeScope="" ma:versionID="c7e771ff680f251991781e761cf00f4f">
  <xsd:schema xmlns:xsd="http://www.w3.org/2001/XMLSchema" xmlns:xs="http://www.w3.org/2001/XMLSchema" xmlns:p="http://schemas.microsoft.com/office/2006/metadata/properties" xmlns:ns2="86687892-dbd4-405d-ac29-0c87b8b4d2d5" xmlns:ns3="797796a9-9bd8-4af1-907c-ea53d47bb73a" targetNamespace="http://schemas.microsoft.com/office/2006/metadata/properties" ma:root="true" ma:fieldsID="dee757d0acf6b4229973ab8ca1dd6faa" ns2:_="" ns3:_="">
    <xsd:import namespace="86687892-dbd4-405d-ac29-0c87b8b4d2d5"/>
    <xsd:import namespace="797796a9-9bd8-4af1-907c-ea53d47bb7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687892-dbd4-405d-ac29-0c87b8b4d2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14932fc4-9cd2-45f2-8d14-c4d95685bf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796a9-9bd8-4af1-907c-ea53d47bb73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88c1502-46c2-4a3b-a13d-6da02703635e}" ma:internalName="TaxCatchAll" ma:showField="CatchAllData" ma:web="797796a9-9bd8-4af1-907c-ea53d47bb7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97796a9-9bd8-4af1-907c-ea53d47bb73a" xsi:nil="true"/>
    <lcf76f155ced4ddcb4097134ff3c332f xmlns="86687892-dbd4-405d-ac29-0c87b8b4d2d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910831-52ED-47CC-8BC7-C193EF8F356A}"/>
</file>

<file path=customXml/itemProps2.xml><?xml version="1.0" encoding="utf-8"?>
<ds:datastoreItem xmlns:ds="http://schemas.openxmlformats.org/officeDocument/2006/customXml" ds:itemID="{CC1BF813-B0C6-4018-A5E0-18C9CB92CEF8}"/>
</file>

<file path=customXml/itemProps3.xml><?xml version="1.0" encoding="utf-8"?>
<ds:datastoreItem xmlns:ds="http://schemas.openxmlformats.org/officeDocument/2006/customXml" ds:itemID="{2C3A79BC-3F04-45D2-93B0-11D7DE183720}"/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1716</Words>
  <Application>Microsoft Macintosh PowerPoint</Application>
  <PresentationFormat>Widescreen</PresentationFormat>
  <Paragraphs>228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Arial</vt:lpstr>
      <vt:lpstr>Calibri</vt:lpstr>
      <vt:lpstr>Calibri Light</vt:lpstr>
      <vt:lpstr>Helvetica</vt:lpstr>
      <vt:lpstr>Josefin Sans</vt:lpstr>
      <vt:lpstr>Josefin Sans Bold Bold</vt:lpstr>
      <vt:lpstr>Merriweather</vt:lpstr>
      <vt:lpstr>Open Sans</vt:lpstr>
      <vt:lpstr>overpass</vt:lpstr>
      <vt:lpstr>overpass-mono</vt:lpstr>
      <vt:lpstr>Poppins Light</vt:lpstr>
      <vt:lpstr>Times New Roman</vt:lpstr>
      <vt:lpstr>Ubuntu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Aikins, Muna</dc:creator>
  <cp:lastModifiedBy>Aikins, Muna</cp:lastModifiedBy>
  <cp:revision>50</cp:revision>
  <dcterms:created xsi:type="dcterms:W3CDTF">2024-06-25T08:36:28Z</dcterms:created>
  <dcterms:modified xsi:type="dcterms:W3CDTF">2024-06-27T08:05:20Z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0x01010025E8AE523B64FC49AC0890FA3FD7CDBB</vt:lpwstr>
  </property>
</Properties>
</file>