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18288000" cy="10287000"/>
  <p:notesSz cx="6858000" cy="9144000"/>
  <p:embeddedFontLst>
    <p:embeddedFont>
      <p:font typeface="Yeseva One" charset="1" panose="00000500000000000000"/>
      <p:regular r:id="rId20"/>
    </p:embeddedFont>
    <p:embeddedFont>
      <p:font typeface="Libre Baskerville" charset="1" panose="02000000000000000000"/>
      <p:regular r:id="rId21"/>
    </p:embeddedFont>
    <p:embeddedFont>
      <p:font typeface="Libre Baskerville Bold" charset="1" panose="02000000000000000000"/>
      <p:regular r:id="rId22"/>
    </p:embeddedFont>
    <p:embeddedFont>
      <p:font typeface="Libre Baskerville Italics" charset="1" panose="02000000000000000000"/>
      <p:regular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8" Type="http://schemas.openxmlformats.org/officeDocument/2006/relationships/slide" Target="slides/slide3.xml"/><Relationship Id="rId26" Type="http://schemas.openxmlformats.org/officeDocument/2006/relationships/customXml" Target="../customXml/item3.xml"/><Relationship Id="rId21" Type="http://schemas.openxmlformats.org/officeDocument/2006/relationships/font" Target="fonts/font21.fntdata"/><Relationship Id="rId3" Type="http://schemas.openxmlformats.org/officeDocument/2006/relationships/viewProps" Target="viewProps.xml"/><Relationship Id="rId12" Type="http://schemas.openxmlformats.org/officeDocument/2006/relationships/slide" Target="slides/slide7.xml"/><Relationship Id="rId17" Type="http://schemas.openxmlformats.org/officeDocument/2006/relationships/slide" Target="slides/slide12.xml"/><Relationship Id="rId7" Type="http://schemas.openxmlformats.org/officeDocument/2006/relationships/slide" Target="slides/slide2.xml"/><Relationship Id="rId25" Type="http://schemas.openxmlformats.org/officeDocument/2006/relationships/customXml" Target="../customXml/item2.xml"/><Relationship Id="rId16" Type="http://schemas.openxmlformats.org/officeDocument/2006/relationships/slide" Target="slides/slide11.xml"/><Relationship Id="rId2" Type="http://schemas.openxmlformats.org/officeDocument/2006/relationships/presProps" Target="presProps.xml"/><Relationship Id="rId20" Type="http://schemas.openxmlformats.org/officeDocument/2006/relationships/font" Target="fonts/font20.fntdata"/><Relationship Id="rId1" Type="http://schemas.openxmlformats.org/officeDocument/2006/relationships/slideMaster" Target="slideMasters/slideMaster1.xml"/><Relationship Id="rId11" Type="http://schemas.openxmlformats.org/officeDocument/2006/relationships/slide" Target="slides/slide6.xml"/><Relationship Id="rId6" Type="http://schemas.openxmlformats.org/officeDocument/2006/relationships/slide" Target="slides/slide1.xml"/><Relationship Id="rId24" Type="http://schemas.openxmlformats.org/officeDocument/2006/relationships/customXml" Target="../customXml/item1.xml"/><Relationship Id="rId15" Type="http://schemas.openxmlformats.org/officeDocument/2006/relationships/slide" Target="slides/slide10.xml"/><Relationship Id="rId23" Type="http://schemas.openxmlformats.org/officeDocument/2006/relationships/font" Target="fonts/font23.fntdata"/><Relationship Id="rId5"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font" Target="fonts/font22.fntdata"/><Relationship Id="rId4" Type="http://schemas.openxmlformats.org/officeDocument/2006/relationships/theme" Target="theme/theme1.xml"/><Relationship Id="rId9" Type="http://schemas.openxmlformats.org/officeDocument/2006/relationships/slide" Target="slides/slide4.xml"/></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TextBox 2" id="2"/>
          <p:cNvSpPr txBox="true"/>
          <p:nvPr/>
        </p:nvSpPr>
        <p:spPr>
          <a:xfrm rot="0">
            <a:off x="3283182" y="3536950"/>
            <a:ext cx="11721636" cy="4436778"/>
          </a:xfrm>
          <a:prstGeom prst="rect">
            <a:avLst/>
          </a:prstGeom>
        </p:spPr>
        <p:txBody>
          <a:bodyPr anchor="t" rtlCol="false" tIns="0" lIns="0" bIns="0" rIns="0">
            <a:spAutoFit/>
          </a:bodyPr>
          <a:lstStyle/>
          <a:p>
            <a:pPr algn="ctr">
              <a:lnSpc>
                <a:spcPts val="7601"/>
              </a:lnSpc>
            </a:pPr>
            <a:r>
              <a:rPr lang="en-US" sz="7601">
                <a:solidFill>
                  <a:srgbClr val="000000"/>
                </a:solidFill>
                <a:latin typeface="Yeseva One"/>
              </a:rPr>
              <a:t>The right to health and acces to health insurance</a:t>
            </a:r>
          </a:p>
          <a:p>
            <a:pPr algn="ctr">
              <a:lnSpc>
                <a:spcPts val="4401"/>
              </a:lnSpc>
            </a:pPr>
          </a:p>
          <a:p>
            <a:pPr algn="ctr">
              <a:lnSpc>
                <a:spcPts val="4401"/>
              </a:lnSpc>
            </a:pPr>
          </a:p>
          <a:p>
            <a:pPr algn="ctr">
              <a:lnSpc>
                <a:spcPts val="3501"/>
              </a:lnSpc>
            </a:pPr>
            <a:r>
              <a:rPr lang="en-US" sz="3501">
                <a:solidFill>
                  <a:srgbClr val="000000"/>
                </a:solidFill>
                <a:latin typeface="Yeseva One"/>
              </a:rPr>
              <a:t>An institutional view on two Dutch Case Studies </a:t>
            </a:r>
          </a:p>
        </p:txBody>
      </p:sp>
      <p:sp>
        <p:nvSpPr>
          <p:cNvPr name="Freeform 3" id="3"/>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6" id="6"/>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7" id="7"/>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a:t>
            </a:r>
            <a:r>
              <a:rPr lang="en-US" sz="3000">
                <a:solidFill>
                  <a:srgbClr val="000000"/>
                </a:solidFill>
                <a:latin typeface="Libre Baskerville Bold"/>
              </a:rPr>
              <a:t> </a:t>
            </a:r>
            <a:r>
              <a:rPr lang="en-US" sz="3000">
                <a:solidFill>
                  <a:srgbClr val="000000"/>
                </a:solidFill>
                <a:latin typeface="Libre Baskerville"/>
              </a:rPr>
              <a:t>by</a:t>
            </a:r>
            <a:r>
              <a:rPr lang="en-US" sz="3000">
                <a:solidFill>
                  <a:srgbClr val="000000"/>
                </a:solidFill>
                <a:latin typeface="Libre Baskerville Bold"/>
              </a:rPr>
              <a:t> drs. Marciano Daans</a:t>
            </a:r>
          </a:p>
        </p:txBody>
      </p:sp>
      <p:sp>
        <p:nvSpPr>
          <p:cNvPr name="Freeform 8" id="8"/>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Freeform 2" id="2"/>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5" id="5"/>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6" id="6"/>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7" id="7"/>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8" id="8"/>
          <p:cNvSpPr txBox="true"/>
          <p:nvPr/>
        </p:nvSpPr>
        <p:spPr>
          <a:xfrm rot="0">
            <a:off x="3295825" y="2703344"/>
            <a:ext cx="11696350" cy="1214357"/>
          </a:xfrm>
          <a:prstGeom prst="rect">
            <a:avLst/>
          </a:prstGeom>
        </p:spPr>
        <p:txBody>
          <a:bodyPr anchor="t" rtlCol="false" tIns="0" lIns="0" bIns="0" rIns="0">
            <a:spAutoFit/>
          </a:bodyPr>
          <a:lstStyle/>
          <a:p>
            <a:pPr algn="ctr">
              <a:lnSpc>
                <a:spcPts val="9060"/>
              </a:lnSpc>
            </a:pPr>
            <a:r>
              <a:rPr lang="en-US" sz="9060">
                <a:solidFill>
                  <a:srgbClr val="000000"/>
                </a:solidFill>
                <a:latin typeface="Yeseva One"/>
              </a:rPr>
              <a:t>Recommendation</a:t>
            </a:r>
          </a:p>
        </p:txBody>
      </p:sp>
      <p:sp>
        <p:nvSpPr>
          <p:cNvPr name="TextBox 9" id="9"/>
          <p:cNvSpPr txBox="true"/>
          <p:nvPr/>
        </p:nvSpPr>
        <p:spPr>
          <a:xfrm rot="0">
            <a:off x="1315522" y="4678531"/>
            <a:ext cx="4963220" cy="1924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Research into the long-term effects of racism and discrimination on the health of survivors</a:t>
            </a:r>
          </a:p>
          <a:p>
            <a:pPr algn="l">
              <a:lnSpc>
                <a:spcPts val="3000"/>
              </a:lnSpc>
            </a:pPr>
          </a:p>
        </p:txBody>
      </p:sp>
      <p:sp>
        <p:nvSpPr>
          <p:cNvPr name="TextBox 10" id="10"/>
          <p:cNvSpPr txBox="true"/>
          <p:nvPr/>
        </p:nvSpPr>
        <p:spPr>
          <a:xfrm rot="0">
            <a:off x="6717973" y="4678531"/>
            <a:ext cx="4947821" cy="2305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Research and specific recognition of PTSS and other trauma related illnesses as a direct consequence of prolonged racism</a:t>
            </a:r>
          </a:p>
        </p:txBody>
      </p:sp>
      <p:sp>
        <p:nvSpPr>
          <p:cNvPr name="TextBox 11" id="11"/>
          <p:cNvSpPr txBox="true"/>
          <p:nvPr/>
        </p:nvSpPr>
        <p:spPr>
          <a:xfrm rot="0">
            <a:off x="12120423" y="4678531"/>
            <a:ext cx="4852055" cy="1543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The inclusion of transcultural care in the basic scheme</a:t>
            </a:r>
          </a:p>
          <a:p>
            <a:pPr algn="l">
              <a:lnSpc>
                <a:spcPts val="3000"/>
              </a:lnSpc>
            </a:pPr>
          </a:p>
        </p:txBody>
      </p:sp>
      <p:sp>
        <p:nvSpPr>
          <p:cNvPr name="TextBox 12" id="12"/>
          <p:cNvSpPr txBox="true"/>
          <p:nvPr/>
        </p:nvSpPr>
        <p:spPr>
          <a:xfrm rot="0">
            <a:off x="1328165" y="4151481"/>
            <a:ext cx="2468967"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1</a:t>
            </a:r>
          </a:p>
        </p:txBody>
      </p:sp>
      <p:sp>
        <p:nvSpPr>
          <p:cNvPr name="TextBox 13" id="13"/>
          <p:cNvSpPr txBox="true"/>
          <p:nvPr/>
        </p:nvSpPr>
        <p:spPr>
          <a:xfrm rot="0">
            <a:off x="6717973" y="4151481"/>
            <a:ext cx="2473910"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2</a:t>
            </a:r>
          </a:p>
        </p:txBody>
      </p:sp>
      <p:sp>
        <p:nvSpPr>
          <p:cNvPr name="TextBox 14" id="14"/>
          <p:cNvSpPr txBox="true"/>
          <p:nvPr/>
        </p:nvSpPr>
        <p:spPr>
          <a:xfrm rot="0">
            <a:off x="12185975" y="4151481"/>
            <a:ext cx="2360476"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3</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TextBox 2" id="2"/>
          <p:cNvSpPr txBox="true"/>
          <p:nvPr/>
        </p:nvSpPr>
        <p:spPr>
          <a:xfrm rot="0">
            <a:off x="4895648" y="3375451"/>
            <a:ext cx="8496705" cy="1214357"/>
          </a:xfrm>
          <a:prstGeom prst="rect">
            <a:avLst/>
          </a:prstGeom>
        </p:spPr>
        <p:txBody>
          <a:bodyPr anchor="t" rtlCol="false" tIns="0" lIns="0" bIns="0" rIns="0">
            <a:spAutoFit/>
          </a:bodyPr>
          <a:lstStyle/>
          <a:p>
            <a:pPr algn="ctr">
              <a:lnSpc>
                <a:spcPts val="9060"/>
              </a:lnSpc>
            </a:pPr>
            <a:r>
              <a:rPr lang="en-US" sz="9060">
                <a:solidFill>
                  <a:srgbClr val="000000"/>
                </a:solidFill>
                <a:latin typeface="Yeseva One"/>
              </a:rPr>
              <a:t>Conclusion</a:t>
            </a:r>
          </a:p>
        </p:txBody>
      </p:sp>
      <p:sp>
        <p:nvSpPr>
          <p:cNvPr name="Freeform 3" id="3"/>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6" id="6"/>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7" id="7"/>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8" id="8"/>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9" id="9"/>
          <p:cNvSpPr txBox="true"/>
          <p:nvPr/>
        </p:nvSpPr>
        <p:spPr>
          <a:xfrm rot="0">
            <a:off x="3283182" y="4870608"/>
            <a:ext cx="11721636" cy="1539874"/>
          </a:xfrm>
          <a:prstGeom prst="rect">
            <a:avLst/>
          </a:prstGeom>
        </p:spPr>
        <p:txBody>
          <a:bodyPr anchor="t" rtlCol="false" tIns="0" lIns="0" bIns="0" rIns="0">
            <a:spAutoFit/>
          </a:bodyPr>
          <a:lstStyle/>
          <a:p>
            <a:pPr algn="ctr">
              <a:lnSpc>
                <a:spcPts val="3999"/>
              </a:lnSpc>
            </a:pPr>
            <a:r>
              <a:rPr lang="en-US" sz="3999">
                <a:solidFill>
                  <a:srgbClr val="000000"/>
                </a:solidFill>
                <a:latin typeface="Libre Baskerville"/>
              </a:rPr>
              <a:t>We can stop this irrelevant paradox, only if there is a recognition for the missing knowledge and expertise by policy makers</a:t>
            </a:r>
            <a:r>
              <a:rPr lang="en-US" sz="3999">
                <a:solidFill>
                  <a:srgbClr val="000000"/>
                </a:solidFill>
                <a:latin typeface="Libre Baskerville"/>
              </a:rPr>
              <a:t> </a:t>
            </a: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TextBox 2" id="2"/>
          <p:cNvSpPr txBox="true"/>
          <p:nvPr/>
        </p:nvSpPr>
        <p:spPr>
          <a:xfrm rot="0">
            <a:off x="3283182" y="3498850"/>
            <a:ext cx="11721636" cy="3105150"/>
          </a:xfrm>
          <a:prstGeom prst="rect">
            <a:avLst/>
          </a:prstGeom>
        </p:spPr>
        <p:txBody>
          <a:bodyPr anchor="t" rtlCol="false" tIns="0" lIns="0" bIns="0" rIns="0">
            <a:spAutoFit/>
          </a:bodyPr>
          <a:lstStyle/>
          <a:p>
            <a:pPr algn="ctr">
              <a:lnSpc>
                <a:spcPts val="6000"/>
              </a:lnSpc>
            </a:pPr>
            <a:r>
              <a:rPr lang="en-US" sz="6000">
                <a:solidFill>
                  <a:srgbClr val="000000"/>
                </a:solidFill>
                <a:latin typeface="Yeseva One"/>
              </a:rPr>
              <a:t>Let’s start recognizing building with each other,</a:t>
            </a:r>
          </a:p>
          <a:p>
            <a:pPr algn="ctr">
              <a:lnSpc>
                <a:spcPts val="6000"/>
              </a:lnSpc>
            </a:pPr>
          </a:p>
          <a:p>
            <a:pPr algn="ctr">
              <a:lnSpc>
                <a:spcPts val="6000"/>
              </a:lnSpc>
            </a:pPr>
            <a:r>
              <a:rPr lang="en-US" sz="6000">
                <a:solidFill>
                  <a:srgbClr val="000000"/>
                </a:solidFill>
                <a:latin typeface="Yeseva One"/>
              </a:rPr>
              <a:t>Thank you for your attention!</a:t>
            </a:r>
          </a:p>
        </p:txBody>
      </p:sp>
      <p:sp>
        <p:nvSpPr>
          <p:cNvPr name="Freeform 3" id="3"/>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6" id="6"/>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7" id="7"/>
          <p:cNvSpPr txBox="true"/>
          <p:nvPr/>
        </p:nvSpPr>
        <p:spPr>
          <a:xfrm rot="0">
            <a:off x="3283182" y="8858250"/>
            <a:ext cx="11721636" cy="781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a:p>
            <a:pPr algn="ctr">
              <a:lnSpc>
                <a:spcPts val="3000"/>
              </a:lnSpc>
            </a:pPr>
            <a:r>
              <a:rPr lang="en-US" sz="3000">
                <a:solidFill>
                  <a:srgbClr val="000000"/>
                </a:solidFill>
                <a:latin typeface="Libre Baskerville"/>
              </a:rPr>
              <a:t>www.dehofnarpresent.nl</a:t>
            </a:r>
          </a:p>
        </p:txBody>
      </p:sp>
      <p:sp>
        <p:nvSpPr>
          <p:cNvPr name="Freeform 8" id="8"/>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Freeform 2" id="2"/>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5" id="5"/>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6" id="6"/>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7" id="7"/>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8" id="8"/>
          <p:cNvSpPr txBox="true"/>
          <p:nvPr/>
        </p:nvSpPr>
        <p:spPr>
          <a:xfrm rot="0">
            <a:off x="1253618" y="2692232"/>
            <a:ext cx="15656956" cy="1214357"/>
          </a:xfrm>
          <a:prstGeom prst="rect">
            <a:avLst/>
          </a:prstGeom>
        </p:spPr>
        <p:txBody>
          <a:bodyPr anchor="t" rtlCol="false" tIns="0" lIns="0" bIns="0" rIns="0">
            <a:spAutoFit/>
          </a:bodyPr>
          <a:lstStyle/>
          <a:p>
            <a:pPr algn="ctr">
              <a:lnSpc>
                <a:spcPts val="9060"/>
              </a:lnSpc>
            </a:pPr>
            <a:r>
              <a:rPr lang="en-US" sz="9060">
                <a:solidFill>
                  <a:srgbClr val="000000"/>
                </a:solidFill>
                <a:latin typeface="Yeseva One"/>
              </a:rPr>
              <a:t>Some spoken referents</a:t>
            </a:r>
          </a:p>
        </p:txBody>
      </p:sp>
      <p:sp>
        <p:nvSpPr>
          <p:cNvPr name="TextBox 9" id="9"/>
          <p:cNvSpPr txBox="true"/>
          <p:nvPr/>
        </p:nvSpPr>
        <p:spPr>
          <a:xfrm rot="0">
            <a:off x="1253618" y="4657893"/>
            <a:ext cx="4963220" cy="163766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Mr. Yvel Blokland, Associate Advisor Safety &amp; Transcultural between 2016 - current</a:t>
            </a:r>
          </a:p>
          <a:p>
            <a:pPr algn="l">
              <a:lnSpc>
                <a:spcPts val="2600"/>
              </a:lnSpc>
            </a:pPr>
          </a:p>
        </p:txBody>
      </p:sp>
      <p:sp>
        <p:nvSpPr>
          <p:cNvPr name="TextBox 10" id="10"/>
          <p:cNvSpPr txBox="true"/>
          <p:nvPr/>
        </p:nvSpPr>
        <p:spPr>
          <a:xfrm rot="0">
            <a:off x="1266261" y="4140368"/>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01</a:t>
            </a:r>
          </a:p>
        </p:txBody>
      </p:sp>
      <p:sp>
        <p:nvSpPr>
          <p:cNvPr name="TextBox 11" id="11"/>
          <p:cNvSpPr txBox="true"/>
          <p:nvPr/>
        </p:nvSpPr>
        <p:spPr>
          <a:xfrm rot="0">
            <a:off x="6656068" y="4140368"/>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02</a:t>
            </a:r>
          </a:p>
        </p:txBody>
      </p:sp>
      <p:sp>
        <p:nvSpPr>
          <p:cNvPr name="TextBox 12" id="12"/>
          <p:cNvSpPr txBox="true"/>
          <p:nvPr/>
        </p:nvSpPr>
        <p:spPr>
          <a:xfrm rot="0">
            <a:off x="12124071" y="4140368"/>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03</a:t>
            </a:r>
          </a:p>
        </p:txBody>
      </p:sp>
      <p:sp>
        <p:nvSpPr>
          <p:cNvPr name="TextBox 13" id="13"/>
          <p:cNvSpPr txBox="true"/>
          <p:nvPr/>
        </p:nvSpPr>
        <p:spPr>
          <a:xfrm rot="0">
            <a:off x="6656068" y="4657893"/>
            <a:ext cx="4963220" cy="163766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Mr. L. Huyzer, Vice Chairman and Governor National Police, between 20222 and current</a:t>
            </a:r>
          </a:p>
          <a:p>
            <a:pPr algn="l">
              <a:lnSpc>
                <a:spcPts val="2600"/>
              </a:lnSpc>
            </a:pPr>
          </a:p>
        </p:txBody>
      </p:sp>
      <p:sp>
        <p:nvSpPr>
          <p:cNvPr name="TextBox 14" id="14"/>
          <p:cNvSpPr txBox="true"/>
          <p:nvPr/>
        </p:nvSpPr>
        <p:spPr>
          <a:xfrm rot="0">
            <a:off x="12058519" y="4657893"/>
            <a:ext cx="4963220" cy="131381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Mrs. M. Neervoort, Manager Youth Trauma Dutch Tax Scandal</a:t>
            </a:r>
          </a:p>
          <a:p>
            <a:pPr algn="l">
              <a:lnSpc>
                <a:spcPts val="2600"/>
              </a:lnSpc>
            </a:pPr>
          </a:p>
        </p:txBody>
      </p:sp>
      <p:sp>
        <p:nvSpPr>
          <p:cNvPr name="TextBox 15" id="15"/>
          <p:cNvSpPr txBox="true"/>
          <p:nvPr/>
        </p:nvSpPr>
        <p:spPr>
          <a:xfrm rot="0">
            <a:off x="1266261" y="6585118"/>
            <a:ext cx="4963220" cy="131381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More than </a:t>
            </a:r>
            <a:r>
              <a:rPr lang="en-US" sz="2600">
                <a:solidFill>
                  <a:srgbClr val="000000"/>
                </a:solidFill>
                <a:latin typeface="Libre Baskerville Italics"/>
              </a:rPr>
              <a:t>300</a:t>
            </a:r>
            <a:r>
              <a:rPr lang="en-US" sz="2600">
                <a:solidFill>
                  <a:srgbClr val="000000"/>
                </a:solidFill>
                <a:latin typeface="Libre Baskerville"/>
              </a:rPr>
              <a:t> </a:t>
            </a:r>
            <a:r>
              <a:rPr lang="en-US" sz="2600">
                <a:solidFill>
                  <a:srgbClr val="000000"/>
                </a:solidFill>
                <a:latin typeface="Libre Baskerville Italics"/>
              </a:rPr>
              <a:t>victims</a:t>
            </a:r>
            <a:r>
              <a:rPr lang="en-US" sz="2600">
                <a:solidFill>
                  <a:srgbClr val="000000"/>
                </a:solidFill>
                <a:latin typeface="Libre Baskerville"/>
              </a:rPr>
              <a:t> (14 - 30 yrs old) Dutch Tax Scandal between 2014 - current</a:t>
            </a:r>
          </a:p>
        </p:txBody>
      </p:sp>
      <p:sp>
        <p:nvSpPr>
          <p:cNvPr name="TextBox 16" id="16"/>
          <p:cNvSpPr txBox="true"/>
          <p:nvPr/>
        </p:nvSpPr>
        <p:spPr>
          <a:xfrm rot="0">
            <a:off x="1278904" y="6067593"/>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04</a:t>
            </a:r>
          </a:p>
        </p:txBody>
      </p:sp>
      <p:sp>
        <p:nvSpPr>
          <p:cNvPr name="TextBox 17" id="17"/>
          <p:cNvSpPr txBox="true"/>
          <p:nvPr/>
        </p:nvSpPr>
        <p:spPr>
          <a:xfrm rot="0">
            <a:off x="6668711" y="6067593"/>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05</a:t>
            </a:r>
          </a:p>
        </p:txBody>
      </p:sp>
      <p:sp>
        <p:nvSpPr>
          <p:cNvPr name="TextBox 18" id="18"/>
          <p:cNvSpPr txBox="true"/>
          <p:nvPr/>
        </p:nvSpPr>
        <p:spPr>
          <a:xfrm rot="0">
            <a:off x="12136714" y="6067593"/>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06</a:t>
            </a:r>
          </a:p>
        </p:txBody>
      </p:sp>
      <p:sp>
        <p:nvSpPr>
          <p:cNvPr name="TextBox 19" id="19"/>
          <p:cNvSpPr txBox="true"/>
          <p:nvPr/>
        </p:nvSpPr>
        <p:spPr>
          <a:xfrm rot="0">
            <a:off x="6668711" y="6585118"/>
            <a:ext cx="4963220" cy="98996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More than </a:t>
            </a:r>
            <a:r>
              <a:rPr lang="en-US" sz="2600">
                <a:solidFill>
                  <a:srgbClr val="000000"/>
                </a:solidFill>
                <a:latin typeface="Libre Baskerville Italics"/>
              </a:rPr>
              <a:t>100</a:t>
            </a:r>
            <a:r>
              <a:rPr lang="en-US" sz="2600">
                <a:solidFill>
                  <a:srgbClr val="000000"/>
                </a:solidFill>
                <a:latin typeface="Libre Baskerville"/>
              </a:rPr>
              <a:t> </a:t>
            </a:r>
            <a:r>
              <a:rPr lang="en-US" sz="2600">
                <a:solidFill>
                  <a:srgbClr val="000000"/>
                </a:solidFill>
                <a:latin typeface="Libre Baskerville Italics"/>
              </a:rPr>
              <a:t>victims</a:t>
            </a:r>
            <a:r>
              <a:rPr lang="en-US" sz="2600">
                <a:solidFill>
                  <a:srgbClr val="000000"/>
                </a:solidFill>
                <a:latin typeface="Libre Baskerville"/>
              </a:rPr>
              <a:t> and ((managerial) employees Dutch National Police </a:t>
            </a:r>
          </a:p>
        </p:txBody>
      </p:sp>
      <p:sp>
        <p:nvSpPr>
          <p:cNvPr name="TextBox 20" id="20"/>
          <p:cNvSpPr txBox="true"/>
          <p:nvPr/>
        </p:nvSpPr>
        <p:spPr>
          <a:xfrm rot="0">
            <a:off x="12071162" y="6585118"/>
            <a:ext cx="4963220" cy="131381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Communityleaders, scientists, midfielorganizations, lots of governors etc...</a:t>
            </a:r>
          </a:p>
        </p:txBody>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Freeform 2" id="2"/>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5" id="5"/>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6" id="6"/>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7" id="7"/>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8" id="8"/>
          <p:cNvSpPr txBox="true"/>
          <p:nvPr/>
        </p:nvSpPr>
        <p:spPr>
          <a:xfrm rot="0">
            <a:off x="1253618" y="2692232"/>
            <a:ext cx="15656956" cy="1214357"/>
          </a:xfrm>
          <a:prstGeom prst="rect">
            <a:avLst/>
          </a:prstGeom>
        </p:spPr>
        <p:txBody>
          <a:bodyPr anchor="t" rtlCol="false" tIns="0" lIns="0" bIns="0" rIns="0">
            <a:spAutoFit/>
          </a:bodyPr>
          <a:lstStyle/>
          <a:p>
            <a:pPr algn="ctr">
              <a:lnSpc>
                <a:spcPts val="9060"/>
              </a:lnSpc>
            </a:pPr>
            <a:r>
              <a:rPr lang="en-US" sz="9060">
                <a:solidFill>
                  <a:srgbClr val="000000"/>
                </a:solidFill>
                <a:latin typeface="Yeseva One"/>
              </a:rPr>
              <a:t>Reference list</a:t>
            </a:r>
          </a:p>
        </p:txBody>
      </p:sp>
      <p:sp>
        <p:nvSpPr>
          <p:cNvPr name="TextBox 9" id="9"/>
          <p:cNvSpPr txBox="true"/>
          <p:nvPr/>
        </p:nvSpPr>
        <p:spPr>
          <a:xfrm rot="0">
            <a:off x="1253618" y="4657893"/>
            <a:ext cx="4963220" cy="131381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Prof. dr. S. Bosede-Oluwelu – Socrates and Orummila (2017). Ten Have Publishers</a:t>
            </a:r>
          </a:p>
          <a:p>
            <a:pPr algn="l">
              <a:lnSpc>
                <a:spcPts val="2600"/>
              </a:lnSpc>
            </a:pPr>
          </a:p>
        </p:txBody>
      </p:sp>
      <p:sp>
        <p:nvSpPr>
          <p:cNvPr name="TextBox 10" id="10"/>
          <p:cNvSpPr txBox="true"/>
          <p:nvPr/>
        </p:nvSpPr>
        <p:spPr>
          <a:xfrm rot="0">
            <a:off x="1266261" y="4140368"/>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01</a:t>
            </a:r>
          </a:p>
        </p:txBody>
      </p:sp>
      <p:sp>
        <p:nvSpPr>
          <p:cNvPr name="TextBox 11" id="11"/>
          <p:cNvSpPr txBox="true"/>
          <p:nvPr/>
        </p:nvSpPr>
        <p:spPr>
          <a:xfrm rot="0">
            <a:off x="6656068" y="4140368"/>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02</a:t>
            </a:r>
          </a:p>
        </p:txBody>
      </p:sp>
      <p:sp>
        <p:nvSpPr>
          <p:cNvPr name="TextBox 12" id="12"/>
          <p:cNvSpPr txBox="true"/>
          <p:nvPr/>
        </p:nvSpPr>
        <p:spPr>
          <a:xfrm rot="0">
            <a:off x="12124071" y="4140368"/>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03</a:t>
            </a:r>
          </a:p>
        </p:txBody>
      </p:sp>
      <p:sp>
        <p:nvSpPr>
          <p:cNvPr name="TextBox 13" id="13"/>
          <p:cNvSpPr txBox="true"/>
          <p:nvPr/>
        </p:nvSpPr>
        <p:spPr>
          <a:xfrm rot="0">
            <a:off x="6656068" y="4657893"/>
            <a:ext cx="4963220" cy="163766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Prof. dr. J. Bussemaker – Zorg als sociale kwestie (2019). Leiden University of Medical Center</a:t>
            </a:r>
          </a:p>
          <a:p>
            <a:pPr algn="l">
              <a:lnSpc>
                <a:spcPts val="2600"/>
              </a:lnSpc>
            </a:pPr>
          </a:p>
        </p:txBody>
      </p:sp>
      <p:sp>
        <p:nvSpPr>
          <p:cNvPr name="TextBox 14" id="14"/>
          <p:cNvSpPr txBox="true"/>
          <p:nvPr/>
        </p:nvSpPr>
        <p:spPr>
          <a:xfrm rot="0">
            <a:off x="12058519" y="4657893"/>
            <a:ext cx="4963220" cy="163766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Dr. F. Fanon – Black skin, White Masks (2007). Grove Press / Atlantic Monthly Press</a:t>
            </a:r>
          </a:p>
          <a:p>
            <a:pPr algn="l">
              <a:lnSpc>
                <a:spcPts val="2600"/>
              </a:lnSpc>
            </a:pPr>
          </a:p>
        </p:txBody>
      </p:sp>
      <p:sp>
        <p:nvSpPr>
          <p:cNvPr name="TextBox 15" id="15"/>
          <p:cNvSpPr txBox="true"/>
          <p:nvPr/>
        </p:nvSpPr>
        <p:spPr>
          <a:xfrm rot="0">
            <a:off x="1266261" y="6585118"/>
            <a:ext cx="4963220" cy="131381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Prof dr. P. Frissen – De zorg vraagt om pluriformiteit (2021) Medisch Specialisten</a:t>
            </a:r>
          </a:p>
          <a:p>
            <a:pPr algn="l">
              <a:lnSpc>
                <a:spcPts val="2600"/>
              </a:lnSpc>
            </a:pPr>
          </a:p>
        </p:txBody>
      </p:sp>
      <p:sp>
        <p:nvSpPr>
          <p:cNvPr name="TextBox 16" id="16"/>
          <p:cNvSpPr txBox="true"/>
          <p:nvPr/>
        </p:nvSpPr>
        <p:spPr>
          <a:xfrm rot="0">
            <a:off x="1278904" y="6067593"/>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04</a:t>
            </a:r>
          </a:p>
        </p:txBody>
      </p:sp>
      <p:sp>
        <p:nvSpPr>
          <p:cNvPr name="TextBox 17" id="17"/>
          <p:cNvSpPr txBox="true"/>
          <p:nvPr/>
        </p:nvSpPr>
        <p:spPr>
          <a:xfrm rot="0">
            <a:off x="6668711" y="6067593"/>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05</a:t>
            </a:r>
          </a:p>
        </p:txBody>
      </p:sp>
      <p:sp>
        <p:nvSpPr>
          <p:cNvPr name="TextBox 18" id="18"/>
          <p:cNvSpPr txBox="true"/>
          <p:nvPr/>
        </p:nvSpPr>
        <p:spPr>
          <a:xfrm rot="0">
            <a:off x="12136714" y="6067593"/>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06</a:t>
            </a:r>
          </a:p>
        </p:txBody>
      </p:sp>
      <p:sp>
        <p:nvSpPr>
          <p:cNvPr name="TextBox 19" id="19"/>
          <p:cNvSpPr txBox="true"/>
          <p:nvPr/>
        </p:nvSpPr>
        <p:spPr>
          <a:xfrm rot="0">
            <a:off x="6668711" y="6585118"/>
            <a:ext cx="4963220" cy="228536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Dr. A. Helberg-Proctor, A., M’charek, A., Meester, E. (2019). ‘Ras’ speelt ten onrechte rol in klinische besluitvorming. Medisch Contact</a:t>
            </a:r>
          </a:p>
          <a:p>
            <a:pPr algn="l">
              <a:lnSpc>
                <a:spcPts val="2600"/>
              </a:lnSpc>
            </a:pPr>
          </a:p>
        </p:txBody>
      </p:sp>
      <p:sp>
        <p:nvSpPr>
          <p:cNvPr name="TextBox 20" id="20"/>
          <p:cNvSpPr txBox="true"/>
          <p:nvPr/>
        </p:nvSpPr>
        <p:spPr>
          <a:xfrm rot="0">
            <a:off x="12071162" y="6585118"/>
            <a:ext cx="4963220" cy="1637665"/>
          </a:xfrm>
          <a:prstGeom prst="rect">
            <a:avLst/>
          </a:prstGeom>
        </p:spPr>
        <p:txBody>
          <a:bodyPr anchor="t" rtlCol="false" tIns="0" lIns="0" bIns="0" rIns="0">
            <a:spAutoFit/>
          </a:bodyPr>
          <a:lstStyle/>
          <a:p>
            <a:pPr algn="l">
              <a:lnSpc>
                <a:spcPts val="2600"/>
              </a:lnSpc>
            </a:pPr>
            <a:r>
              <a:rPr lang="en-US" sz="2600">
                <a:solidFill>
                  <a:srgbClr val="000000"/>
                </a:solidFill>
                <a:latin typeface="Libre Baskerville"/>
              </a:rPr>
              <a:t>And others like: </a:t>
            </a:r>
          </a:p>
          <a:p>
            <a:pPr algn="l">
              <a:lnSpc>
                <a:spcPts val="2600"/>
              </a:lnSpc>
            </a:pPr>
          </a:p>
          <a:p>
            <a:pPr algn="l">
              <a:lnSpc>
                <a:spcPts val="2600"/>
              </a:lnSpc>
            </a:pPr>
            <a:r>
              <a:rPr lang="en-US" sz="2600">
                <a:solidFill>
                  <a:srgbClr val="000000"/>
                </a:solidFill>
                <a:latin typeface="Libre Baskerville"/>
              </a:rPr>
              <a:t>Fairclough, N., Discourse and social change (1992), Polity Press</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TextBox 2" id="2"/>
          <p:cNvSpPr txBox="true"/>
          <p:nvPr/>
        </p:nvSpPr>
        <p:spPr>
          <a:xfrm rot="0">
            <a:off x="4895648" y="3308776"/>
            <a:ext cx="8496705" cy="819150"/>
          </a:xfrm>
          <a:prstGeom prst="rect">
            <a:avLst/>
          </a:prstGeom>
        </p:spPr>
        <p:txBody>
          <a:bodyPr anchor="t" rtlCol="false" tIns="0" lIns="0" bIns="0" rIns="0">
            <a:spAutoFit/>
          </a:bodyPr>
          <a:lstStyle/>
          <a:p>
            <a:pPr algn="ctr">
              <a:lnSpc>
                <a:spcPts val="6000"/>
              </a:lnSpc>
            </a:pPr>
            <a:r>
              <a:rPr lang="en-US" sz="6000">
                <a:solidFill>
                  <a:srgbClr val="000000"/>
                </a:solidFill>
                <a:latin typeface="Yeseva One"/>
              </a:rPr>
              <a:t>Mandate</a:t>
            </a:r>
          </a:p>
        </p:txBody>
      </p:sp>
      <p:sp>
        <p:nvSpPr>
          <p:cNvPr name="Freeform 3" id="3"/>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6" id="6"/>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7" id="7"/>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8" id="8"/>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9" id="9"/>
          <p:cNvSpPr txBox="true"/>
          <p:nvPr/>
        </p:nvSpPr>
        <p:spPr>
          <a:xfrm rot="0">
            <a:off x="3283182" y="4987136"/>
            <a:ext cx="11721636" cy="2657475"/>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My mandate to speak to you here arises from a shared destiny on this issue </a:t>
            </a:r>
          </a:p>
          <a:p>
            <a:pPr algn="ctr">
              <a:lnSpc>
                <a:spcPts val="2800"/>
              </a:lnSpc>
            </a:pPr>
          </a:p>
          <a:p>
            <a:pPr algn="ctr">
              <a:lnSpc>
                <a:spcPts val="3000"/>
              </a:lnSpc>
            </a:pPr>
            <a:r>
              <a:rPr lang="en-US" sz="3000">
                <a:solidFill>
                  <a:srgbClr val="000000"/>
                </a:solidFill>
                <a:latin typeface="Libre Baskerville"/>
              </a:rPr>
              <a:t>&amp;   </a:t>
            </a:r>
          </a:p>
          <a:p>
            <a:pPr algn="ctr">
              <a:lnSpc>
                <a:spcPts val="3000"/>
              </a:lnSpc>
            </a:pPr>
          </a:p>
          <a:p>
            <a:pPr algn="ctr">
              <a:lnSpc>
                <a:spcPts val="3000"/>
              </a:lnSpc>
            </a:pPr>
            <a:r>
              <a:rPr lang="en-US" sz="3000">
                <a:solidFill>
                  <a:srgbClr val="000000"/>
                </a:solidFill>
                <a:latin typeface="Libre Baskerville"/>
              </a:rPr>
              <a:t>My expertise as a public administration scientist on institutional tasks</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TextBox 2" id="2"/>
          <p:cNvSpPr txBox="true"/>
          <p:nvPr/>
        </p:nvSpPr>
        <p:spPr>
          <a:xfrm rot="0">
            <a:off x="4968750" y="1924050"/>
            <a:ext cx="8496705" cy="819150"/>
          </a:xfrm>
          <a:prstGeom prst="rect">
            <a:avLst/>
          </a:prstGeom>
        </p:spPr>
        <p:txBody>
          <a:bodyPr anchor="t" rtlCol="false" tIns="0" lIns="0" bIns="0" rIns="0">
            <a:spAutoFit/>
          </a:bodyPr>
          <a:lstStyle/>
          <a:p>
            <a:pPr algn="ctr">
              <a:lnSpc>
                <a:spcPts val="6000"/>
              </a:lnSpc>
            </a:pPr>
            <a:r>
              <a:rPr lang="en-US" sz="6000">
                <a:solidFill>
                  <a:srgbClr val="000000"/>
                </a:solidFill>
                <a:latin typeface="Yeseva One"/>
              </a:rPr>
              <a:t>Abstract</a:t>
            </a:r>
          </a:p>
        </p:txBody>
      </p:sp>
      <p:sp>
        <p:nvSpPr>
          <p:cNvPr name="Freeform 3" id="3"/>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6" id="6"/>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7" id="7"/>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8" id="8"/>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9" id="9"/>
          <p:cNvSpPr txBox="true"/>
          <p:nvPr/>
        </p:nvSpPr>
        <p:spPr>
          <a:xfrm rot="0">
            <a:off x="3545119" y="3059748"/>
            <a:ext cx="11721636" cy="5100955"/>
          </a:xfrm>
          <a:prstGeom prst="rect">
            <a:avLst/>
          </a:prstGeom>
        </p:spPr>
        <p:txBody>
          <a:bodyPr anchor="t" rtlCol="false" tIns="0" lIns="0" bIns="0" rIns="0">
            <a:spAutoFit/>
          </a:bodyPr>
          <a:lstStyle/>
          <a:p>
            <a:pPr algn="ctr">
              <a:lnSpc>
                <a:spcPts val="3199"/>
              </a:lnSpc>
            </a:pPr>
            <a:r>
              <a:rPr lang="en-US" sz="3199">
                <a:solidFill>
                  <a:srgbClr val="000000"/>
                </a:solidFill>
                <a:latin typeface="Libre Baskerville"/>
              </a:rPr>
              <a:t>The Hofnar has offered customized support and assistance to both victims and their employers </a:t>
            </a:r>
            <a:r>
              <a:rPr lang="en-US" sz="3199">
                <a:solidFill>
                  <a:srgbClr val="000000"/>
                </a:solidFill>
                <a:latin typeface="Libre Baskerville Italics"/>
              </a:rPr>
              <a:t>(the board of governors)</a:t>
            </a:r>
            <a:r>
              <a:rPr lang="en-US" sz="3199">
                <a:solidFill>
                  <a:srgbClr val="000000"/>
                </a:solidFill>
                <a:latin typeface="Libre Baskerville"/>
              </a:rPr>
              <a:t> of the Tax Office and the National Police. </a:t>
            </a:r>
          </a:p>
          <a:p>
            <a:pPr algn="ctr">
              <a:lnSpc>
                <a:spcPts val="3099"/>
              </a:lnSpc>
            </a:pPr>
          </a:p>
          <a:p>
            <a:pPr algn="ctr">
              <a:lnSpc>
                <a:spcPts val="3099"/>
              </a:lnSpc>
            </a:pPr>
            <a:r>
              <a:rPr lang="en-US" sz="3099">
                <a:solidFill>
                  <a:srgbClr val="000000"/>
                </a:solidFill>
                <a:latin typeface="Libre Baskerville"/>
              </a:rPr>
              <a:t>Organizations, including company doctors, have no knowledge of exclusion, discrimination and racism and therefore do not know how this affects the health of employees. The result is that organizations remain reluctant to act.</a:t>
            </a:r>
          </a:p>
          <a:p>
            <a:pPr algn="ctr">
              <a:lnSpc>
                <a:spcPts val="2700"/>
              </a:lnSpc>
            </a:pPr>
          </a:p>
          <a:p>
            <a:pPr algn="ctr">
              <a:lnSpc>
                <a:spcPts val="3199"/>
              </a:lnSpc>
            </a:pPr>
            <a:r>
              <a:rPr lang="en-US" sz="3199">
                <a:solidFill>
                  <a:srgbClr val="000000"/>
                </a:solidFill>
                <a:latin typeface="Libre Baskerville"/>
              </a:rPr>
              <a:t>A proper healthy policy for Europeans from African descent is what we need to further optimize their contribution to society.</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TextBox 2" id="2"/>
          <p:cNvSpPr txBox="true"/>
          <p:nvPr/>
        </p:nvSpPr>
        <p:spPr>
          <a:xfrm rot="0">
            <a:off x="4895648" y="3091378"/>
            <a:ext cx="8496705" cy="1214357"/>
          </a:xfrm>
          <a:prstGeom prst="rect">
            <a:avLst/>
          </a:prstGeom>
        </p:spPr>
        <p:txBody>
          <a:bodyPr anchor="t" rtlCol="false" tIns="0" lIns="0" bIns="0" rIns="0">
            <a:spAutoFit/>
          </a:bodyPr>
          <a:lstStyle/>
          <a:p>
            <a:pPr algn="ctr">
              <a:lnSpc>
                <a:spcPts val="9060"/>
              </a:lnSpc>
            </a:pPr>
            <a:r>
              <a:rPr lang="en-US" sz="9060">
                <a:solidFill>
                  <a:srgbClr val="000000"/>
                </a:solidFill>
                <a:latin typeface="Yeseva One"/>
              </a:rPr>
              <a:t>Overview</a:t>
            </a:r>
          </a:p>
        </p:txBody>
      </p:sp>
      <p:sp>
        <p:nvSpPr>
          <p:cNvPr name="Freeform 3" id="3"/>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6" id="6"/>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7" id="7"/>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8" id="8"/>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9" id="9"/>
          <p:cNvSpPr txBox="true"/>
          <p:nvPr/>
        </p:nvSpPr>
        <p:spPr>
          <a:xfrm rot="0">
            <a:off x="3087464" y="4702610"/>
            <a:ext cx="3777199" cy="400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Introduction</a:t>
            </a:r>
          </a:p>
        </p:txBody>
      </p:sp>
      <p:sp>
        <p:nvSpPr>
          <p:cNvPr name="TextBox 10" id="10"/>
          <p:cNvSpPr txBox="true"/>
          <p:nvPr/>
        </p:nvSpPr>
        <p:spPr>
          <a:xfrm rot="0">
            <a:off x="3087464" y="5443021"/>
            <a:ext cx="3777199" cy="781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Contemporary Problems</a:t>
            </a:r>
          </a:p>
        </p:txBody>
      </p:sp>
      <p:sp>
        <p:nvSpPr>
          <p:cNvPr name="TextBox 11" id="11"/>
          <p:cNvSpPr txBox="true"/>
          <p:nvPr/>
        </p:nvSpPr>
        <p:spPr>
          <a:xfrm rot="0">
            <a:off x="3075252" y="6465371"/>
            <a:ext cx="3379147" cy="781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Follow-Through problems</a:t>
            </a:r>
          </a:p>
        </p:txBody>
      </p:sp>
      <p:sp>
        <p:nvSpPr>
          <p:cNvPr name="TextBox 12" id="12"/>
          <p:cNvSpPr txBox="true"/>
          <p:nvPr/>
        </p:nvSpPr>
        <p:spPr>
          <a:xfrm rot="0">
            <a:off x="3087464" y="7551221"/>
            <a:ext cx="3777199" cy="781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Complementary perspectives</a:t>
            </a:r>
          </a:p>
        </p:txBody>
      </p:sp>
      <p:sp>
        <p:nvSpPr>
          <p:cNvPr name="TextBox 13" id="13"/>
          <p:cNvSpPr txBox="true"/>
          <p:nvPr/>
        </p:nvSpPr>
        <p:spPr>
          <a:xfrm rot="0">
            <a:off x="7503264" y="4702610"/>
            <a:ext cx="3777199" cy="400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Recommendation</a:t>
            </a:r>
          </a:p>
        </p:txBody>
      </p:sp>
      <p:sp>
        <p:nvSpPr>
          <p:cNvPr name="TextBox 14" id="14"/>
          <p:cNvSpPr txBox="true"/>
          <p:nvPr/>
        </p:nvSpPr>
        <p:spPr>
          <a:xfrm rot="0">
            <a:off x="7503264" y="5671621"/>
            <a:ext cx="3777199" cy="400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Conclusion</a:t>
            </a:r>
          </a:p>
        </p:txBody>
      </p:sp>
      <p:sp>
        <p:nvSpPr>
          <p:cNvPr name="TextBox 15" id="15"/>
          <p:cNvSpPr txBox="true"/>
          <p:nvPr/>
        </p:nvSpPr>
        <p:spPr>
          <a:xfrm rot="0">
            <a:off x="2191381" y="4667685"/>
            <a:ext cx="848458" cy="469900"/>
          </a:xfrm>
          <a:prstGeom prst="rect">
            <a:avLst/>
          </a:prstGeom>
        </p:spPr>
        <p:txBody>
          <a:bodyPr anchor="t" rtlCol="false" tIns="0" lIns="0" bIns="0" rIns="0">
            <a:spAutoFit/>
          </a:bodyPr>
          <a:lstStyle/>
          <a:p>
            <a:pPr algn="ctr">
              <a:lnSpc>
                <a:spcPts val="3500"/>
              </a:lnSpc>
            </a:pPr>
            <a:r>
              <a:rPr lang="en-US" sz="3500">
                <a:solidFill>
                  <a:srgbClr val="000000"/>
                </a:solidFill>
                <a:latin typeface="Yeseva One"/>
              </a:rPr>
              <a:t>01</a:t>
            </a:r>
          </a:p>
        </p:txBody>
      </p:sp>
      <p:sp>
        <p:nvSpPr>
          <p:cNvPr name="TextBox 16" id="16"/>
          <p:cNvSpPr txBox="true"/>
          <p:nvPr/>
        </p:nvSpPr>
        <p:spPr>
          <a:xfrm rot="0">
            <a:off x="2191381" y="5408096"/>
            <a:ext cx="848458" cy="469900"/>
          </a:xfrm>
          <a:prstGeom prst="rect">
            <a:avLst/>
          </a:prstGeom>
        </p:spPr>
        <p:txBody>
          <a:bodyPr anchor="t" rtlCol="false" tIns="0" lIns="0" bIns="0" rIns="0">
            <a:spAutoFit/>
          </a:bodyPr>
          <a:lstStyle/>
          <a:p>
            <a:pPr algn="ctr">
              <a:lnSpc>
                <a:spcPts val="3500"/>
              </a:lnSpc>
            </a:pPr>
            <a:r>
              <a:rPr lang="en-US" sz="3500">
                <a:solidFill>
                  <a:srgbClr val="000000"/>
                </a:solidFill>
                <a:latin typeface="Yeseva One"/>
              </a:rPr>
              <a:t>02</a:t>
            </a:r>
          </a:p>
        </p:txBody>
      </p:sp>
      <p:sp>
        <p:nvSpPr>
          <p:cNvPr name="TextBox 17" id="17"/>
          <p:cNvSpPr txBox="true"/>
          <p:nvPr/>
        </p:nvSpPr>
        <p:spPr>
          <a:xfrm rot="0">
            <a:off x="2158591" y="6465371"/>
            <a:ext cx="848458" cy="469900"/>
          </a:xfrm>
          <a:prstGeom prst="rect">
            <a:avLst/>
          </a:prstGeom>
        </p:spPr>
        <p:txBody>
          <a:bodyPr anchor="t" rtlCol="false" tIns="0" lIns="0" bIns="0" rIns="0">
            <a:spAutoFit/>
          </a:bodyPr>
          <a:lstStyle/>
          <a:p>
            <a:pPr algn="ctr">
              <a:lnSpc>
                <a:spcPts val="3500"/>
              </a:lnSpc>
            </a:pPr>
            <a:r>
              <a:rPr lang="en-US" sz="3500">
                <a:solidFill>
                  <a:srgbClr val="000000"/>
                </a:solidFill>
                <a:latin typeface="Yeseva One"/>
              </a:rPr>
              <a:t>03</a:t>
            </a:r>
          </a:p>
        </p:txBody>
      </p:sp>
      <p:sp>
        <p:nvSpPr>
          <p:cNvPr name="TextBox 18" id="18"/>
          <p:cNvSpPr txBox="true"/>
          <p:nvPr/>
        </p:nvSpPr>
        <p:spPr>
          <a:xfrm rot="0">
            <a:off x="2158591" y="7611546"/>
            <a:ext cx="848458" cy="469900"/>
          </a:xfrm>
          <a:prstGeom prst="rect">
            <a:avLst/>
          </a:prstGeom>
        </p:spPr>
        <p:txBody>
          <a:bodyPr anchor="t" rtlCol="false" tIns="0" lIns="0" bIns="0" rIns="0">
            <a:spAutoFit/>
          </a:bodyPr>
          <a:lstStyle/>
          <a:p>
            <a:pPr algn="ctr">
              <a:lnSpc>
                <a:spcPts val="3500"/>
              </a:lnSpc>
            </a:pPr>
            <a:r>
              <a:rPr lang="en-US" sz="3500">
                <a:solidFill>
                  <a:srgbClr val="000000"/>
                </a:solidFill>
                <a:latin typeface="Yeseva One"/>
              </a:rPr>
              <a:t>04</a:t>
            </a:r>
          </a:p>
        </p:txBody>
      </p:sp>
      <p:sp>
        <p:nvSpPr>
          <p:cNvPr name="TextBox 19" id="19"/>
          <p:cNvSpPr txBox="true"/>
          <p:nvPr/>
        </p:nvSpPr>
        <p:spPr>
          <a:xfrm rot="0">
            <a:off x="6607881" y="4667685"/>
            <a:ext cx="848458" cy="469900"/>
          </a:xfrm>
          <a:prstGeom prst="rect">
            <a:avLst/>
          </a:prstGeom>
        </p:spPr>
        <p:txBody>
          <a:bodyPr anchor="t" rtlCol="false" tIns="0" lIns="0" bIns="0" rIns="0">
            <a:spAutoFit/>
          </a:bodyPr>
          <a:lstStyle/>
          <a:p>
            <a:pPr algn="ctr">
              <a:lnSpc>
                <a:spcPts val="3500"/>
              </a:lnSpc>
            </a:pPr>
            <a:r>
              <a:rPr lang="en-US" sz="3500">
                <a:solidFill>
                  <a:srgbClr val="000000"/>
                </a:solidFill>
                <a:latin typeface="Yeseva One"/>
              </a:rPr>
              <a:t>05</a:t>
            </a:r>
          </a:p>
        </p:txBody>
      </p:sp>
      <p:sp>
        <p:nvSpPr>
          <p:cNvPr name="TextBox 20" id="20"/>
          <p:cNvSpPr txBox="true"/>
          <p:nvPr/>
        </p:nvSpPr>
        <p:spPr>
          <a:xfrm rot="0">
            <a:off x="6607881" y="5598596"/>
            <a:ext cx="848458" cy="469900"/>
          </a:xfrm>
          <a:prstGeom prst="rect">
            <a:avLst/>
          </a:prstGeom>
        </p:spPr>
        <p:txBody>
          <a:bodyPr anchor="t" rtlCol="false" tIns="0" lIns="0" bIns="0" rIns="0">
            <a:spAutoFit/>
          </a:bodyPr>
          <a:lstStyle/>
          <a:p>
            <a:pPr algn="ctr">
              <a:lnSpc>
                <a:spcPts val="3500"/>
              </a:lnSpc>
            </a:pPr>
            <a:r>
              <a:rPr lang="en-US" sz="3500">
                <a:solidFill>
                  <a:srgbClr val="000000"/>
                </a:solidFill>
                <a:latin typeface="Yeseva One"/>
              </a:rPr>
              <a:t>06</a:t>
            </a:r>
          </a:p>
        </p:txBody>
      </p:sp>
      <p:sp>
        <p:nvSpPr>
          <p:cNvPr name="TextBox 21" id="21"/>
          <p:cNvSpPr txBox="true"/>
          <p:nvPr/>
        </p:nvSpPr>
        <p:spPr>
          <a:xfrm rot="0">
            <a:off x="6607881" y="6465371"/>
            <a:ext cx="848458" cy="469900"/>
          </a:xfrm>
          <a:prstGeom prst="rect">
            <a:avLst/>
          </a:prstGeom>
        </p:spPr>
        <p:txBody>
          <a:bodyPr anchor="t" rtlCol="false" tIns="0" lIns="0" bIns="0" rIns="0">
            <a:spAutoFit/>
          </a:bodyPr>
          <a:lstStyle/>
          <a:p>
            <a:pPr algn="ctr">
              <a:lnSpc>
                <a:spcPts val="3500"/>
              </a:lnSpc>
            </a:pPr>
            <a:r>
              <a:rPr lang="en-US" sz="3500">
                <a:solidFill>
                  <a:srgbClr val="000000"/>
                </a:solidFill>
                <a:latin typeface="Yeseva One"/>
              </a:rPr>
              <a:t>07</a:t>
            </a:r>
          </a:p>
        </p:txBody>
      </p:sp>
      <p:sp>
        <p:nvSpPr>
          <p:cNvPr name="TextBox 22" id="22"/>
          <p:cNvSpPr txBox="true"/>
          <p:nvPr/>
        </p:nvSpPr>
        <p:spPr>
          <a:xfrm rot="0">
            <a:off x="6607881" y="7611546"/>
            <a:ext cx="848458" cy="469900"/>
          </a:xfrm>
          <a:prstGeom prst="rect">
            <a:avLst/>
          </a:prstGeom>
        </p:spPr>
        <p:txBody>
          <a:bodyPr anchor="t" rtlCol="false" tIns="0" lIns="0" bIns="0" rIns="0">
            <a:spAutoFit/>
          </a:bodyPr>
          <a:lstStyle/>
          <a:p>
            <a:pPr algn="ctr">
              <a:lnSpc>
                <a:spcPts val="3500"/>
              </a:lnSpc>
            </a:pPr>
            <a:r>
              <a:rPr lang="en-US" sz="3500">
                <a:solidFill>
                  <a:srgbClr val="000000"/>
                </a:solidFill>
                <a:latin typeface="Yeseva One"/>
              </a:rPr>
              <a:t>08</a:t>
            </a:r>
          </a:p>
        </p:txBody>
      </p:sp>
      <p:sp>
        <p:nvSpPr>
          <p:cNvPr name="TextBox 23" id="23"/>
          <p:cNvSpPr txBox="true"/>
          <p:nvPr/>
        </p:nvSpPr>
        <p:spPr>
          <a:xfrm rot="0">
            <a:off x="7532539" y="6535222"/>
            <a:ext cx="3777199" cy="400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Spoken referents</a:t>
            </a:r>
          </a:p>
        </p:txBody>
      </p:sp>
      <p:sp>
        <p:nvSpPr>
          <p:cNvPr name="TextBox 24" id="24"/>
          <p:cNvSpPr txBox="true"/>
          <p:nvPr/>
        </p:nvSpPr>
        <p:spPr>
          <a:xfrm rot="0">
            <a:off x="7532539" y="7611546"/>
            <a:ext cx="3777199" cy="400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Reference list</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Freeform 2" id="2"/>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5" id="5"/>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6" id="6"/>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7" id="7"/>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8" id="8"/>
          <p:cNvGrpSpPr/>
          <p:nvPr/>
        </p:nvGrpSpPr>
        <p:grpSpPr>
          <a:xfrm rot="0">
            <a:off x="9690525" y="4433272"/>
            <a:ext cx="7568775" cy="3124200"/>
            <a:chOff x="0" y="0"/>
            <a:chExt cx="10091699" cy="4165600"/>
          </a:xfrm>
        </p:grpSpPr>
        <p:pic>
          <p:nvPicPr>
            <p:cNvPr name="Picture 9" id="9"/>
            <p:cNvPicPr>
              <a:picLocks noChangeAspect="true"/>
            </p:cNvPicPr>
            <p:nvPr/>
          </p:nvPicPr>
          <p:blipFill>
            <a:blip r:embed="rId8"/>
            <a:srcRect l="0" t="29673" r="0" b="8371"/>
            <a:stretch>
              <a:fillRect/>
            </a:stretch>
          </p:blipFill>
          <p:spPr>
            <a:xfrm flipH="false" flipV="false">
              <a:off x="0" y="0"/>
              <a:ext cx="10091699" cy="4165600"/>
            </a:xfrm>
            <a:prstGeom prst="rect">
              <a:avLst/>
            </a:prstGeom>
          </p:spPr>
        </p:pic>
      </p:grpSp>
      <p:sp>
        <p:nvSpPr>
          <p:cNvPr name="TextBox 10" id="10"/>
          <p:cNvSpPr txBox="true"/>
          <p:nvPr/>
        </p:nvSpPr>
        <p:spPr>
          <a:xfrm rot="0">
            <a:off x="4895648" y="2974586"/>
            <a:ext cx="8496705" cy="1214357"/>
          </a:xfrm>
          <a:prstGeom prst="rect">
            <a:avLst/>
          </a:prstGeom>
        </p:spPr>
        <p:txBody>
          <a:bodyPr anchor="t" rtlCol="false" tIns="0" lIns="0" bIns="0" rIns="0">
            <a:spAutoFit/>
          </a:bodyPr>
          <a:lstStyle/>
          <a:p>
            <a:pPr algn="ctr">
              <a:lnSpc>
                <a:spcPts val="9060"/>
              </a:lnSpc>
            </a:pPr>
            <a:r>
              <a:rPr lang="en-US" sz="9060">
                <a:solidFill>
                  <a:srgbClr val="000000"/>
                </a:solidFill>
                <a:latin typeface="Yeseva One"/>
              </a:rPr>
              <a:t>Introduction</a:t>
            </a:r>
          </a:p>
        </p:txBody>
      </p:sp>
      <p:sp>
        <p:nvSpPr>
          <p:cNvPr name="TextBox 11" id="11"/>
          <p:cNvSpPr txBox="true"/>
          <p:nvPr/>
        </p:nvSpPr>
        <p:spPr>
          <a:xfrm rot="0">
            <a:off x="1028700" y="4480897"/>
            <a:ext cx="8115300" cy="3547745"/>
          </a:xfrm>
          <a:prstGeom prst="rect">
            <a:avLst/>
          </a:prstGeom>
        </p:spPr>
        <p:txBody>
          <a:bodyPr anchor="t" rtlCol="false" tIns="0" lIns="0" bIns="0" rIns="0">
            <a:spAutoFit/>
          </a:bodyPr>
          <a:lstStyle/>
          <a:p>
            <a:pPr algn="l">
              <a:lnSpc>
                <a:spcPts val="2800"/>
              </a:lnSpc>
            </a:pPr>
            <a:r>
              <a:rPr lang="en-US" sz="2800">
                <a:solidFill>
                  <a:srgbClr val="000000"/>
                </a:solidFill>
                <a:latin typeface="Libre Baskerville"/>
              </a:rPr>
              <a:t>Too much effort is needed to convince policymakers that there is a lack of recognition, knowledge and experience about the health of Europeans of African descent. </a:t>
            </a:r>
          </a:p>
          <a:p>
            <a:pPr algn="l">
              <a:lnSpc>
                <a:spcPts val="2800"/>
              </a:lnSpc>
            </a:pPr>
          </a:p>
          <a:p>
            <a:pPr algn="l">
              <a:lnSpc>
                <a:spcPts val="2800"/>
              </a:lnSpc>
            </a:pPr>
            <a:r>
              <a:rPr lang="en-US" sz="2800">
                <a:solidFill>
                  <a:srgbClr val="000000"/>
                </a:solidFill>
                <a:latin typeface="Libre Baskerville"/>
              </a:rPr>
              <a:t>To put it straight: There is no other way to describe the global impact of George Floyd’s murder (Daans, Cityhall Councill Rotterdam, 2021</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Freeform 2" id="2"/>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5" id="5"/>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6" id="6"/>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7" id="7"/>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8" id="8"/>
          <p:cNvGrpSpPr/>
          <p:nvPr/>
        </p:nvGrpSpPr>
        <p:grpSpPr>
          <a:xfrm rot="0">
            <a:off x="9690525" y="4433272"/>
            <a:ext cx="7568775" cy="3124200"/>
            <a:chOff x="0" y="0"/>
            <a:chExt cx="10091699" cy="4165600"/>
          </a:xfrm>
        </p:grpSpPr>
        <p:pic>
          <p:nvPicPr>
            <p:cNvPr name="Picture 9" id="9"/>
            <p:cNvPicPr>
              <a:picLocks noChangeAspect="true"/>
            </p:cNvPicPr>
            <p:nvPr/>
          </p:nvPicPr>
          <p:blipFill>
            <a:blip r:embed="rId8"/>
            <a:srcRect l="0" t="29673" r="0" b="8371"/>
            <a:stretch>
              <a:fillRect/>
            </a:stretch>
          </p:blipFill>
          <p:spPr>
            <a:xfrm flipH="false" flipV="false">
              <a:off x="0" y="0"/>
              <a:ext cx="10091699" cy="4165600"/>
            </a:xfrm>
            <a:prstGeom prst="rect">
              <a:avLst/>
            </a:prstGeom>
          </p:spPr>
        </p:pic>
      </p:grpSp>
      <p:sp>
        <p:nvSpPr>
          <p:cNvPr name="TextBox 10" id="10"/>
          <p:cNvSpPr txBox="true"/>
          <p:nvPr/>
        </p:nvSpPr>
        <p:spPr>
          <a:xfrm rot="0">
            <a:off x="4895648" y="2974586"/>
            <a:ext cx="8496705" cy="1214357"/>
          </a:xfrm>
          <a:prstGeom prst="rect">
            <a:avLst/>
          </a:prstGeom>
        </p:spPr>
        <p:txBody>
          <a:bodyPr anchor="t" rtlCol="false" tIns="0" lIns="0" bIns="0" rIns="0">
            <a:spAutoFit/>
          </a:bodyPr>
          <a:lstStyle/>
          <a:p>
            <a:pPr algn="ctr">
              <a:lnSpc>
                <a:spcPts val="9060"/>
              </a:lnSpc>
            </a:pPr>
            <a:r>
              <a:rPr lang="en-US" sz="9060">
                <a:solidFill>
                  <a:srgbClr val="000000"/>
                </a:solidFill>
                <a:latin typeface="Yeseva One"/>
              </a:rPr>
              <a:t>Introduction</a:t>
            </a:r>
          </a:p>
        </p:txBody>
      </p:sp>
      <p:sp>
        <p:nvSpPr>
          <p:cNvPr name="TextBox 11" id="11"/>
          <p:cNvSpPr txBox="true"/>
          <p:nvPr/>
        </p:nvSpPr>
        <p:spPr>
          <a:xfrm rot="0">
            <a:off x="1028700" y="4490422"/>
            <a:ext cx="8115300" cy="4591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“They can deal with pain much better than other Europeans”</a:t>
            </a:r>
          </a:p>
          <a:p>
            <a:pPr algn="l">
              <a:lnSpc>
                <a:spcPts val="3000"/>
              </a:lnSpc>
            </a:pPr>
          </a:p>
          <a:p>
            <a:pPr algn="l">
              <a:lnSpc>
                <a:spcPts val="3000"/>
              </a:lnSpc>
            </a:pPr>
            <a:r>
              <a:rPr lang="en-US" sz="3000">
                <a:solidFill>
                  <a:srgbClr val="000000"/>
                </a:solidFill>
                <a:latin typeface="Libre Baskerville"/>
              </a:rPr>
              <a:t>“Our contemporary medical knowledge carries within itself a postcolonial paradox”</a:t>
            </a:r>
          </a:p>
          <a:p>
            <a:pPr algn="l">
              <a:lnSpc>
                <a:spcPts val="3000"/>
              </a:lnSpc>
            </a:pPr>
          </a:p>
          <a:p>
            <a:pPr algn="l">
              <a:lnSpc>
                <a:spcPts val="3000"/>
              </a:lnSpc>
            </a:pPr>
            <a:r>
              <a:rPr lang="en-US" sz="3000">
                <a:solidFill>
                  <a:srgbClr val="000000"/>
                </a:solidFill>
                <a:latin typeface="Libre Baskerville"/>
              </a:rPr>
              <a:t>European civil servants of African descent </a:t>
            </a:r>
          </a:p>
          <a:p>
            <a:pPr algn="l">
              <a:lnSpc>
                <a:spcPts val="3000"/>
              </a:lnSpc>
            </a:pPr>
          </a:p>
          <a:p>
            <a:pPr algn="l">
              <a:lnSpc>
                <a:spcPts val="3000"/>
              </a:lnSpc>
            </a:pPr>
            <a:r>
              <a:rPr lang="en-US" sz="3000">
                <a:solidFill>
                  <a:srgbClr val="000000"/>
                </a:solidFill>
                <a:latin typeface="Libre Baskerville"/>
              </a:rPr>
              <a:t>Dutch national institutions </a:t>
            </a:r>
          </a:p>
          <a:p>
            <a:pPr algn="l">
              <a:lnSpc>
                <a:spcPts val="3000"/>
              </a:lnSpc>
            </a:pPr>
            <a:r>
              <a:rPr lang="en-US" sz="3000">
                <a:solidFill>
                  <a:srgbClr val="000000"/>
                </a:solidFill>
                <a:latin typeface="Libre Baskerville"/>
              </a:rPr>
              <a:t>as CBS and SCP</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Freeform 2" id="2"/>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5" id="5"/>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6" id="6"/>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7" id="7"/>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8" id="8"/>
          <p:cNvSpPr txBox="true"/>
          <p:nvPr/>
        </p:nvSpPr>
        <p:spPr>
          <a:xfrm rot="0">
            <a:off x="4908291" y="2636669"/>
            <a:ext cx="8496705" cy="717203"/>
          </a:xfrm>
          <a:prstGeom prst="rect">
            <a:avLst/>
          </a:prstGeom>
        </p:spPr>
        <p:txBody>
          <a:bodyPr anchor="t" rtlCol="false" tIns="0" lIns="0" bIns="0" rIns="0">
            <a:spAutoFit/>
          </a:bodyPr>
          <a:lstStyle/>
          <a:p>
            <a:pPr algn="ctr">
              <a:lnSpc>
                <a:spcPts val="5361"/>
              </a:lnSpc>
            </a:pPr>
            <a:r>
              <a:rPr lang="en-US" sz="5361">
                <a:solidFill>
                  <a:srgbClr val="000000"/>
                </a:solidFill>
                <a:latin typeface="Yeseva One"/>
              </a:rPr>
              <a:t>Contemporary Problems</a:t>
            </a:r>
          </a:p>
        </p:txBody>
      </p:sp>
      <p:sp>
        <p:nvSpPr>
          <p:cNvPr name="TextBox 9" id="9"/>
          <p:cNvSpPr txBox="true"/>
          <p:nvPr/>
        </p:nvSpPr>
        <p:spPr>
          <a:xfrm rot="0">
            <a:off x="1328165" y="4678531"/>
            <a:ext cx="4963220" cy="781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Italics"/>
              </a:rPr>
              <a:t>The Dutch National Tax Office Scandal 2004 - 2019</a:t>
            </a:r>
          </a:p>
        </p:txBody>
      </p:sp>
      <p:sp>
        <p:nvSpPr>
          <p:cNvPr name="TextBox 10" id="10"/>
          <p:cNvSpPr txBox="true"/>
          <p:nvPr/>
        </p:nvSpPr>
        <p:spPr>
          <a:xfrm rot="0">
            <a:off x="6730616" y="4678531"/>
            <a:ext cx="4947821" cy="1162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Documentary called “De Blauwe Familie” or the blue family - 2022</a:t>
            </a:r>
          </a:p>
        </p:txBody>
      </p:sp>
      <p:sp>
        <p:nvSpPr>
          <p:cNvPr name="TextBox 11" id="11"/>
          <p:cNvSpPr txBox="true"/>
          <p:nvPr/>
        </p:nvSpPr>
        <p:spPr>
          <a:xfrm rot="0">
            <a:off x="12133066" y="4678531"/>
            <a:ext cx="4852055" cy="3067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The Hofnar has offered customized support and assistance to both victims and their employers (</a:t>
            </a:r>
            <a:r>
              <a:rPr lang="en-US" sz="3000">
                <a:solidFill>
                  <a:srgbClr val="000000"/>
                </a:solidFill>
                <a:latin typeface="Libre Baskerville Italics"/>
              </a:rPr>
              <a:t>the board of governors)</a:t>
            </a:r>
            <a:r>
              <a:rPr lang="en-US" sz="3000">
                <a:solidFill>
                  <a:srgbClr val="000000"/>
                </a:solidFill>
                <a:latin typeface="Libre Baskerville"/>
              </a:rPr>
              <a:t> of the Tax Office and the National Police. </a:t>
            </a:r>
          </a:p>
        </p:txBody>
      </p:sp>
      <p:sp>
        <p:nvSpPr>
          <p:cNvPr name="TextBox 12" id="12"/>
          <p:cNvSpPr txBox="true"/>
          <p:nvPr/>
        </p:nvSpPr>
        <p:spPr>
          <a:xfrm rot="0">
            <a:off x="1340808" y="4151481"/>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01</a:t>
            </a:r>
          </a:p>
        </p:txBody>
      </p:sp>
      <p:sp>
        <p:nvSpPr>
          <p:cNvPr name="TextBox 13" id="13"/>
          <p:cNvSpPr txBox="true"/>
          <p:nvPr/>
        </p:nvSpPr>
        <p:spPr>
          <a:xfrm rot="0">
            <a:off x="6730616" y="4151481"/>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02</a:t>
            </a:r>
          </a:p>
        </p:txBody>
      </p:sp>
      <p:sp>
        <p:nvSpPr>
          <p:cNvPr name="TextBox 14" id="14"/>
          <p:cNvSpPr txBox="true"/>
          <p:nvPr/>
        </p:nvSpPr>
        <p:spPr>
          <a:xfrm rot="0">
            <a:off x="12198618" y="4151481"/>
            <a:ext cx="848458" cy="469900"/>
          </a:xfrm>
          <a:prstGeom prst="rect">
            <a:avLst/>
          </a:prstGeom>
        </p:spPr>
        <p:txBody>
          <a:bodyPr anchor="t" rtlCol="false" tIns="0" lIns="0" bIns="0" rIns="0">
            <a:spAutoFit/>
          </a:bodyPr>
          <a:lstStyle/>
          <a:p>
            <a:pPr algn="l">
              <a:lnSpc>
                <a:spcPts val="3500"/>
              </a:lnSpc>
            </a:pPr>
            <a:r>
              <a:rPr lang="en-US" sz="3500">
                <a:solidFill>
                  <a:srgbClr val="000000"/>
                </a:solidFill>
                <a:latin typeface="Yeseva One"/>
              </a:rPr>
              <a:t>03</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Freeform 2" id="2"/>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5" id="5"/>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6" id="6"/>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7" id="7"/>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8" id="8"/>
          <p:cNvSpPr txBox="true"/>
          <p:nvPr/>
        </p:nvSpPr>
        <p:spPr>
          <a:xfrm rot="0">
            <a:off x="1028700" y="2728636"/>
            <a:ext cx="16230600" cy="1214357"/>
          </a:xfrm>
          <a:prstGeom prst="rect">
            <a:avLst/>
          </a:prstGeom>
        </p:spPr>
        <p:txBody>
          <a:bodyPr anchor="t" rtlCol="false" tIns="0" lIns="0" bIns="0" rIns="0">
            <a:spAutoFit/>
          </a:bodyPr>
          <a:lstStyle/>
          <a:p>
            <a:pPr algn="ctr">
              <a:lnSpc>
                <a:spcPts val="9060"/>
              </a:lnSpc>
            </a:pPr>
            <a:r>
              <a:rPr lang="en-US" sz="9060">
                <a:solidFill>
                  <a:srgbClr val="000000"/>
                </a:solidFill>
                <a:latin typeface="Yeseva One"/>
              </a:rPr>
              <a:t>Follow-Through Problems</a:t>
            </a:r>
          </a:p>
        </p:txBody>
      </p:sp>
      <p:sp>
        <p:nvSpPr>
          <p:cNvPr name="TextBox 9" id="9"/>
          <p:cNvSpPr txBox="true"/>
          <p:nvPr/>
        </p:nvSpPr>
        <p:spPr>
          <a:xfrm rot="0">
            <a:off x="1147480" y="4653239"/>
            <a:ext cx="7877739" cy="3067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Organizations, including company doctors, have no knowledge of exclusion, discrimination and racism and therefore do not know how this affects the health of employees. </a:t>
            </a:r>
          </a:p>
          <a:p>
            <a:pPr algn="l">
              <a:lnSpc>
                <a:spcPts val="3000"/>
              </a:lnSpc>
            </a:pPr>
          </a:p>
          <a:p>
            <a:pPr algn="l">
              <a:lnSpc>
                <a:spcPts val="3000"/>
              </a:lnSpc>
            </a:pPr>
            <a:r>
              <a:rPr lang="en-US" sz="3000">
                <a:solidFill>
                  <a:srgbClr val="000000"/>
                </a:solidFill>
                <a:latin typeface="Libre Baskerville"/>
              </a:rPr>
              <a:t>The result is that organizations remain reluctant to act.</a:t>
            </a:r>
          </a:p>
        </p:txBody>
      </p:sp>
      <p:sp>
        <p:nvSpPr>
          <p:cNvPr name="TextBox 10" id="10"/>
          <p:cNvSpPr txBox="true"/>
          <p:nvPr/>
        </p:nvSpPr>
        <p:spPr>
          <a:xfrm rot="0">
            <a:off x="1147480" y="4107139"/>
            <a:ext cx="3940619" cy="397510"/>
          </a:xfrm>
          <a:prstGeom prst="rect">
            <a:avLst/>
          </a:prstGeom>
        </p:spPr>
        <p:txBody>
          <a:bodyPr anchor="t" rtlCol="false" tIns="0" lIns="0" bIns="0" rIns="0">
            <a:spAutoFit/>
          </a:bodyPr>
          <a:lstStyle/>
          <a:p>
            <a:pPr algn="l">
              <a:lnSpc>
                <a:spcPts val="2900"/>
              </a:lnSpc>
            </a:pPr>
            <a:r>
              <a:rPr lang="en-US" sz="2900">
                <a:solidFill>
                  <a:srgbClr val="000000"/>
                </a:solidFill>
                <a:latin typeface="Yeseva One"/>
              </a:rPr>
              <a:t>Dutch Health System</a:t>
            </a:r>
          </a:p>
        </p:txBody>
      </p:sp>
      <p:sp>
        <p:nvSpPr>
          <p:cNvPr name="TextBox 11" id="11"/>
          <p:cNvSpPr txBox="true"/>
          <p:nvPr/>
        </p:nvSpPr>
        <p:spPr>
          <a:xfrm rot="0">
            <a:off x="9262780" y="4653239"/>
            <a:ext cx="7877739" cy="2952115"/>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To this day, existing institutions such as trade unions, works councils and even the internal ombudsperson cannot provide any significance in recognizing and arranging the necessary care for public servants. </a:t>
            </a:r>
          </a:p>
          <a:p>
            <a:pPr algn="l">
              <a:lnSpc>
                <a:spcPts val="3000"/>
              </a:lnSpc>
            </a:pPr>
          </a:p>
          <a:p>
            <a:pPr algn="l">
              <a:lnSpc>
                <a:spcPts val="2200"/>
              </a:lnSpc>
            </a:pPr>
            <a:r>
              <a:rPr lang="en-US" sz="2200">
                <a:solidFill>
                  <a:srgbClr val="000000"/>
                </a:solidFill>
                <a:latin typeface="Libre Baskerville Bold"/>
              </a:rPr>
              <a:t>All this is what we as the Hofnar Present  take care of.</a:t>
            </a:r>
          </a:p>
        </p:txBody>
      </p:sp>
      <p:sp>
        <p:nvSpPr>
          <p:cNvPr name="TextBox 12" id="12"/>
          <p:cNvSpPr txBox="true"/>
          <p:nvPr/>
        </p:nvSpPr>
        <p:spPr>
          <a:xfrm rot="0">
            <a:off x="9262780" y="4107139"/>
            <a:ext cx="3940619" cy="351791"/>
          </a:xfrm>
          <a:prstGeom prst="rect">
            <a:avLst/>
          </a:prstGeom>
        </p:spPr>
        <p:txBody>
          <a:bodyPr anchor="t" rtlCol="false" tIns="0" lIns="0" bIns="0" rIns="0">
            <a:spAutoFit/>
          </a:bodyPr>
          <a:lstStyle/>
          <a:p>
            <a:pPr algn="l">
              <a:lnSpc>
                <a:spcPts val="2600"/>
              </a:lnSpc>
            </a:pPr>
            <a:r>
              <a:rPr lang="en-US" sz="2600">
                <a:solidFill>
                  <a:srgbClr val="000000"/>
                </a:solidFill>
                <a:latin typeface="Yeseva One"/>
              </a:rPr>
              <a:t>Asks for more diversity</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DAD5D1"/>
        </a:solidFill>
      </p:bgPr>
    </p:bg>
    <p:spTree>
      <p:nvGrpSpPr>
        <p:cNvPr id="1" name=""/>
        <p:cNvGrpSpPr/>
        <p:nvPr/>
      </p:nvGrpSpPr>
      <p:grpSpPr>
        <a:xfrm>
          <a:off x="0" y="0"/>
          <a:ext cx="0" cy="0"/>
          <a:chOff x="0" y="0"/>
          <a:chExt cx="0" cy="0"/>
        </a:xfrm>
      </p:grpSpPr>
      <p:sp>
        <p:nvSpPr>
          <p:cNvPr name="Freeform 2" id="2"/>
          <p:cNvSpPr/>
          <p:nvPr/>
        </p:nvSpPr>
        <p:spPr>
          <a:xfrm flipH="false" flipV="false" rot="0">
            <a:off x="12610204" y="-571500"/>
            <a:ext cx="6626483" cy="5715000"/>
          </a:xfrm>
          <a:custGeom>
            <a:avLst/>
            <a:gdLst/>
            <a:ahLst/>
            <a:cxnLst/>
            <a:rect r="r" b="b" t="t" l="l"/>
            <a:pathLst>
              <a:path h="5715000" w="6626483">
                <a:moveTo>
                  <a:pt x="0" y="0"/>
                </a:moveTo>
                <a:lnTo>
                  <a:pt x="6626483" y="0"/>
                </a:lnTo>
                <a:lnTo>
                  <a:pt x="6626483" y="5715000"/>
                </a:lnTo>
                <a:lnTo>
                  <a:pt x="0" y="5715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1266137">
            <a:off x="-1277219" y="5897732"/>
            <a:ext cx="5210769" cy="6721137"/>
          </a:xfrm>
          <a:custGeom>
            <a:avLst/>
            <a:gdLst/>
            <a:ahLst/>
            <a:cxnLst/>
            <a:rect r="r" b="b" t="t" l="l"/>
            <a:pathLst>
              <a:path h="6721137" w="5210769">
                <a:moveTo>
                  <a:pt x="0" y="0"/>
                </a:moveTo>
                <a:lnTo>
                  <a:pt x="5210769" y="0"/>
                </a:lnTo>
                <a:lnTo>
                  <a:pt x="5210769" y="6721136"/>
                </a:lnTo>
                <a:lnTo>
                  <a:pt x="0" y="672113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5569636">
            <a:off x="779619" y="-2269556"/>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5" id="5"/>
          <p:cNvSpPr txBox="true"/>
          <p:nvPr/>
        </p:nvSpPr>
        <p:spPr>
          <a:xfrm rot="0">
            <a:off x="3283182" y="1089025"/>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DE HOFNAR PRESENT &amp; RESEARCH</a:t>
            </a:r>
          </a:p>
        </p:txBody>
      </p:sp>
      <p:sp>
        <p:nvSpPr>
          <p:cNvPr name="TextBox 6" id="6"/>
          <p:cNvSpPr txBox="true"/>
          <p:nvPr/>
        </p:nvSpPr>
        <p:spPr>
          <a:xfrm rot="0">
            <a:off x="3283182" y="8858250"/>
            <a:ext cx="11721636" cy="400050"/>
          </a:xfrm>
          <a:prstGeom prst="rect">
            <a:avLst/>
          </a:prstGeom>
        </p:spPr>
        <p:txBody>
          <a:bodyPr anchor="t" rtlCol="false" tIns="0" lIns="0" bIns="0" rIns="0">
            <a:spAutoFit/>
          </a:bodyPr>
          <a:lstStyle/>
          <a:p>
            <a:pPr algn="ctr">
              <a:lnSpc>
                <a:spcPts val="3000"/>
              </a:lnSpc>
            </a:pPr>
            <a:r>
              <a:rPr lang="en-US" sz="3000">
                <a:solidFill>
                  <a:srgbClr val="000000"/>
                </a:solidFill>
                <a:latin typeface="Libre Baskerville"/>
              </a:rPr>
              <a:t>Presented by drs. Marciano Daans</a:t>
            </a:r>
          </a:p>
        </p:txBody>
      </p:sp>
      <p:sp>
        <p:nvSpPr>
          <p:cNvPr name="Freeform 7" id="7"/>
          <p:cNvSpPr/>
          <p:nvPr/>
        </p:nvSpPr>
        <p:spPr>
          <a:xfrm flipH="false" flipV="false" rot="-3755510">
            <a:off x="14637629" y="5499669"/>
            <a:ext cx="4096053" cy="7060062"/>
          </a:xfrm>
          <a:custGeom>
            <a:avLst/>
            <a:gdLst/>
            <a:ahLst/>
            <a:cxnLst/>
            <a:rect r="r" b="b" t="t" l="l"/>
            <a:pathLst>
              <a:path h="7060062" w="4096053">
                <a:moveTo>
                  <a:pt x="0" y="0"/>
                </a:moveTo>
                <a:lnTo>
                  <a:pt x="4096053" y="0"/>
                </a:lnTo>
                <a:lnTo>
                  <a:pt x="4096053" y="7060062"/>
                </a:lnTo>
                <a:lnTo>
                  <a:pt x="0" y="70600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8" id="8"/>
          <p:cNvSpPr txBox="true"/>
          <p:nvPr/>
        </p:nvSpPr>
        <p:spPr>
          <a:xfrm rot="0">
            <a:off x="1028700" y="2709586"/>
            <a:ext cx="16230600" cy="1081053"/>
          </a:xfrm>
          <a:prstGeom prst="rect">
            <a:avLst/>
          </a:prstGeom>
        </p:spPr>
        <p:txBody>
          <a:bodyPr anchor="t" rtlCol="false" tIns="0" lIns="0" bIns="0" rIns="0">
            <a:spAutoFit/>
          </a:bodyPr>
          <a:lstStyle/>
          <a:p>
            <a:pPr algn="ctr">
              <a:lnSpc>
                <a:spcPts val="8061"/>
              </a:lnSpc>
            </a:pPr>
            <a:r>
              <a:rPr lang="en-US" sz="8061">
                <a:solidFill>
                  <a:srgbClr val="000000"/>
                </a:solidFill>
                <a:latin typeface="Yeseva One"/>
              </a:rPr>
              <a:t>Complementary philosophies</a:t>
            </a:r>
          </a:p>
        </p:txBody>
      </p:sp>
      <p:sp>
        <p:nvSpPr>
          <p:cNvPr name="TextBox 9" id="9"/>
          <p:cNvSpPr txBox="true"/>
          <p:nvPr/>
        </p:nvSpPr>
        <p:spPr>
          <a:xfrm rot="0">
            <a:off x="1147480" y="4653239"/>
            <a:ext cx="7877739" cy="2686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Every context – for example of the institution, the region or the target group - requires a different approach, or plurality”</a:t>
            </a:r>
          </a:p>
          <a:p>
            <a:pPr algn="l">
              <a:lnSpc>
                <a:spcPts val="3000"/>
              </a:lnSpc>
            </a:pPr>
          </a:p>
          <a:p>
            <a:pPr algn="l">
              <a:lnSpc>
                <a:spcPts val="3000"/>
              </a:lnSpc>
            </a:pPr>
          </a:p>
          <a:p>
            <a:pPr algn="l">
              <a:lnSpc>
                <a:spcPts val="3000"/>
              </a:lnSpc>
            </a:pPr>
            <a:r>
              <a:rPr lang="en-US" sz="3000">
                <a:solidFill>
                  <a:srgbClr val="000000"/>
                </a:solidFill>
                <a:latin typeface="Libre Baskerville"/>
              </a:rPr>
              <a:t>Prof. dr. Paul Frissen</a:t>
            </a:r>
          </a:p>
        </p:txBody>
      </p:sp>
      <p:sp>
        <p:nvSpPr>
          <p:cNvPr name="TextBox 10" id="10"/>
          <p:cNvSpPr txBox="true"/>
          <p:nvPr/>
        </p:nvSpPr>
        <p:spPr>
          <a:xfrm rot="0">
            <a:off x="1147480" y="4107139"/>
            <a:ext cx="3940619" cy="351791"/>
          </a:xfrm>
          <a:prstGeom prst="rect">
            <a:avLst/>
          </a:prstGeom>
        </p:spPr>
        <p:txBody>
          <a:bodyPr anchor="t" rtlCol="false" tIns="0" lIns="0" bIns="0" rIns="0">
            <a:spAutoFit/>
          </a:bodyPr>
          <a:lstStyle/>
          <a:p>
            <a:pPr algn="l">
              <a:lnSpc>
                <a:spcPts val="2600"/>
              </a:lnSpc>
            </a:pPr>
            <a:r>
              <a:rPr lang="en-US" sz="2600">
                <a:solidFill>
                  <a:srgbClr val="000000"/>
                </a:solidFill>
                <a:latin typeface="Yeseva One"/>
              </a:rPr>
              <a:t>European perspectives</a:t>
            </a:r>
          </a:p>
        </p:txBody>
      </p:sp>
      <p:sp>
        <p:nvSpPr>
          <p:cNvPr name="TextBox 11" id="11"/>
          <p:cNvSpPr txBox="true"/>
          <p:nvPr/>
        </p:nvSpPr>
        <p:spPr>
          <a:xfrm rot="0">
            <a:off x="9262780" y="4653239"/>
            <a:ext cx="7877739" cy="3067050"/>
          </a:xfrm>
          <a:prstGeom prst="rect">
            <a:avLst/>
          </a:prstGeom>
        </p:spPr>
        <p:txBody>
          <a:bodyPr anchor="t" rtlCol="false" tIns="0" lIns="0" bIns="0" rIns="0">
            <a:spAutoFit/>
          </a:bodyPr>
          <a:lstStyle/>
          <a:p>
            <a:pPr algn="l">
              <a:lnSpc>
                <a:spcPts val="3000"/>
              </a:lnSpc>
            </a:pPr>
            <a:r>
              <a:rPr lang="en-US" sz="3000">
                <a:solidFill>
                  <a:srgbClr val="000000"/>
                </a:solidFill>
                <a:latin typeface="Libre Baskerville"/>
              </a:rPr>
              <a:t>“African Humanism promotes human rights such as good care for everyone regardless of gender, nationality, skin color, without losing sight of critical thinking”.  </a:t>
            </a:r>
          </a:p>
          <a:p>
            <a:pPr algn="l">
              <a:lnSpc>
                <a:spcPts val="3000"/>
              </a:lnSpc>
            </a:pPr>
          </a:p>
          <a:p>
            <a:pPr algn="l">
              <a:lnSpc>
                <a:spcPts val="3000"/>
              </a:lnSpc>
            </a:pPr>
          </a:p>
          <a:p>
            <a:pPr algn="l">
              <a:lnSpc>
                <a:spcPts val="3000"/>
              </a:lnSpc>
            </a:pPr>
            <a:r>
              <a:rPr lang="en-US" sz="3000">
                <a:solidFill>
                  <a:srgbClr val="000000"/>
                </a:solidFill>
                <a:latin typeface="Libre Baskerville"/>
              </a:rPr>
              <a:t>Prof. dr. S. Bosede-Oluwelu</a:t>
            </a:r>
          </a:p>
        </p:txBody>
      </p:sp>
      <p:sp>
        <p:nvSpPr>
          <p:cNvPr name="TextBox 12" id="12"/>
          <p:cNvSpPr txBox="true"/>
          <p:nvPr/>
        </p:nvSpPr>
        <p:spPr>
          <a:xfrm rot="0">
            <a:off x="9262780" y="4107139"/>
            <a:ext cx="5393182" cy="351791"/>
          </a:xfrm>
          <a:prstGeom prst="rect">
            <a:avLst/>
          </a:prstGeom>
        </p:spPr>
        <p:txBody>
          <a:bodyPr anchor="t" rtlCol="false" tIns="0" lIns="0" bIns="0" rIns="0">
            <a:spAutoFit/>
          </a:bodyPr>
          <a:lstStyle/>
          <a:p>
            <a:pPr algn="l">
              <a:lnSpc>
                <a:spcPts val="2600"/>
              </a:lnSpc>
            </a:pPr>
            <a:r>
              <a:rPr lang="en-US" sz="2600">
                <a:solidFill>
                  <a:srgbClr val="000000"/>
                </a:solidFill>
                <a:latin typeface="Yeseva One"/>
              </a:rPr>
              <a:t>African perspectives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E8AE523B64FC49AC0890FA3FD7CDBB" ma:contentTypeVersion="18" ma:contentTypeDescription="Een nieuw document maken." ma:contentTypeScope="" ma:versionID="c7e771ff680f251991781e761cf00f4f">
  <xsd:schema xmlns:xsd="http://www.w3.org/2001/XMLSchema" xmlns:xs="http://www.w3.org/2001/XMLSchema" xmlns:p="http://schemas.microsoft.com/office/2006/metadata/properties" xmlns:ns2="86687892-dbd4-405d-ac29-0c87b8b4d2d5" xmlns:ns3="797796a9-9bd8-4af1-907c-ea53d47bb73a" targetNamespace="http://schemas.microsoft.com/office/2006/metadata/properties" ma:root="true" ma:fieldsID="dee757d0acf6b4229973ab8ca1dd6faa" ns2:_="" ns3:_="">
    <xsd:import namespace="86687892-dbd4-405d-ac29-0c87b8b4d2d5"/>
    <xsd:import namespace="797796a9-9bd8-4af1-907c-ea53d47bb73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687892-dbd4-405d-ac29-0c87b8b4d2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14932fc4-9cd2-45f2-8d14-c4d95685bf0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97796a9-9bd8-4af1-907c-ea53d47bb73a" elementFormDefault="qualified">
    <xsd:import namespace="http://schemas.microsoft.com/office/2006/documentManagement/types"/>
    <xsd:import namespace="http://schemas.microsoft.com/office/infopath/2007/PartnerControls"/>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88c1502-46c2-4a3b-a13d-6da02703635e}" ma:internalName="TaxCatchAll" ma:showField="CatchAllData" ma:web="797796a9-9bd8-4af1-907c-ea53d47bb7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97796a9-9bd8-4af1-907c-ea53d47bb73a" xsi:nil="true"/>
    <lcf76f155ced4ddcb4097134ff3c332f xmlns="86687892-dbd4-405d-ac29-0c87b8b4d2d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34C7D04-34D3-4208-A396-E488A58E5F94}"/>
</file>

<file path=customXml/itemProps2.xml><?xml version="1.0" encoding="utf-8"?>
<ds:datastoreItem xmlns:ds="http://schemas.openxmlformats.org/officeDocument/2006/customXml" ds:itemID="{5A1C1FB2-9CB0-410C-A51F-43BF28FFD135}"/>
</file>

<file path=customXml/itemProps3.xml><?xml version="1.0" encoding="utf-8"?>
<ds:datastoreItem xmlns:ds="http://schemas.openxmlformats.org/officeDocument/2006/customXml" ds:itemID="{416AE027-3486-4265-B31C-1DA4D7525341}"/>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 Brussel presentation</dc:title>
  <cp:revision>1</cp:revision>
  <dcterms:created xsi:type="dcterms:W3CDTF">2006-08-16T00:00:00Z</dcterms:created>
  <dcterms:modified xsi:type="dcterms:W3CDTF">2011-08-01T06:04:30Z</dcterms:modified>
  <dc:identifier>DAGI-tXqrjI</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0x01010025E8AE523B64FC49AC0890FA3FD7CDBB</vt:lpwstr>
  </property>
</Properties>
</file>